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83" r:id="rId5"/>
    <p:sldId id="259" r:id="rId6"/>
    <p:sldId id="261" r:id="rId7"/>
    <p:sldId id="276" r:id="rId8"/>
    <p:sldId id="262" r:id="rId9"/>
    <p:sldId id="260" r:id="rId10"/>
    <p:sldId id="278" r:id="rId11"/>
    <p:sldId id="287" r:id="rId12"/>
    <p:sldId id="282" r:id="rId13"/>
    <p:sldId id="280" r:id="rId14"/>
    <p:sldId id="284" r:id="rId15"/>
    <p:sldId id="269" r:id="rId16"/>
    <p:sldId id="263" r:id="rId17"/>
    <p:sldId id="265" r:id="rId18"/>
    <p:sldId id="286" r:id="rId19"/>
    <p:sldId id="319" r:id="rId20"/>
    <p:sldId id="266" r:id="rId21"/>
    <p:sldId id="285" r:id="rId22"/>
    <p:sldId id="288" r:id="rId23"/>
    <p:sldId id="270" r:id="rId24"/>
    <p:sldId id="268" r:id="rId25"/>
    <p:sldId id="289" r:id="rId26"/>
    <p:sldId id="290" r:id="rId27"/>
    <p:sldId id="292" r:id="rId28"/>
    <p:sldId id="291" r:id="rId29"/>
    <p:sldId id="294" r:id="rId30"/>
    <p:sldId id="295" r:id="rId31"/>
    <p:sldId id="299" r:id="rId32"/>
    <p:sldId id="321" r:id="rId33"/>
    <p:sldId id="322" r:id="rId34"/>
    <p:sldId id="271" r:id="rId35"/>
    <p:sldId id="272" r:id="rId36"/>
    <p:sldId id="273" r:id="rId37"/>
    <p:sldId id="311" r:id="rId38"/>
    <p:sldId id="312" r:id="rId39"/>
    <p:sldId id="274" r:id="rId40"/>
    <p:sldId id="310" r:id="rId41"/>
    <p:sldId id="313" r:id="rId42"/>
    <p:sldId id="315" r:id="rId43"/>
    <p:sldId id="317" r:id="rId44"/>
    <p:sldId id="318" r:id="rId45"/>
    <p:sldId id="323" r:id="rId46"/>
    <p:sldId id="324" r:id="rId47"/>
    <p:sldId id="326" r:id="rId48"/>
    <p:sldId id="327" r:id="rId49"/>
    <p:sldId id="320" r:id="rId50"/>
  </p:sldIdLst>
  <p:sldSz cx="18288000" cy="10287000"/>
  <p:notesSz cx="6858000" cy="9144000"/>
  <p:embeddedFontLst>
    <p:embeddedFont>
      <p:font typeface="Lato" panose="020F0502020204030203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9354A-73DE-43B5-9125-8182AA068015}" v="76" dt="2024-04-19T12:54:12.772"/>
    <p1510:client id="{255685E5-7D0B-4113-970E-167EC0A333DB}" v="1" dt="2024-04-20T03:36:39.527"/>
    <p1510:client id="{7A08DF57-7D02-4044-8567-6331422F83C6}" v="188" dt="2024-04-19T12:09:52.782"/>
    <p1510:client id="{7FDBC428-D92E-44E6-A994-294B58B5C497}" v="11" dt="2024-04-19T03:18:47.598"/>
    <p1510:client id="{825FB22F-6795-481C-8D66-F1276C64DF4B}" v="178" dt="2024-04-20T03:30:30.568"/>
    <p1510:client id="{95727DC5-C17B-41A8-AEC4-88584B476188}" v="861" dt="2024-04-19T03:44:40.756"/>
    <p1510:client id="{9C8795A2-1D9B-4D87-9586-FD0D83D452F7}" v="12558" dt="2024-04-20T02:48:21.970"/>
    <p1510:client id="{A37C0025-A037-4640-9F79-FEF851AC02BC}" v="1031" dt="2024-04-20T03:04:42.479"/>
    <p1510:client id="{A663216A-8047-495D-B6EA-3507ABB54372}" v="131" dt="2024-04-20T03:35:14.895"/>
    <p1510:client id="{A90056BE-0FFB-460F-8CC0-E8FBCC6760FB}" v="976" dt="2024-04-19T04:05:59.600"/>
    <p1510:client id="{C0165CDE-8CDB-4376-974A-DFA8CB0F323D}" v="53" dt="2024-04-20T03:35:01.236"/>
    <p1510:client id="{CE5B0F65-583F-41CE-8820-DA5CC1CBB1ED}" v="23" dt="2024-04-19T13:22:46.178"/>
    <p1510:client id="{D0AEAF25-EBC7-46AA-AEE9-FEDFFAB9D1CE}" v="4" dt="2024-04-19T12:44:25.721"/>
    <p1510:client id="{E594AAF7-26E3-4FDD-9F17-2CE7CDEE1C2A}" v="296" dt="2024-04-20T03:25:38.312"/>
    <p1510:client id="{E5C072F0-B6D7-41C9-9C55-8CC154FF1BE5}" v="86" dt="2024-04-19T16:53:43.942"/>
    <p1510:client id="{F09DCFB7-8CC6-4D4D-B271-8C4AF8332D7A}" v="5" dt="2024-04-19T03:12:04.121"/>
    <p1510:client id="{F1D36728-9711-47A7-9228-46F7254E0704}" v="863" dt="2024-04-19T03:53:15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1B514-FC6F-49C9-9AF1-B87077A60691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0FBEA-2107-41F2-8ACB-3B41A67D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5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0FBEA-2107-41F2-8ACB-3B41A67D6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9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0FBEA-2107-41F2-8ACB-3B41A67D6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8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0FBEA-2107-41F2-8ACB-3B41A67D6F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7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10.sv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9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6.sv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.svg"/><Relationship Id="rId7" Type="http://schemas.openxmlformats.org/officeDocument/2006/relationships/image" Target="../media/image4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6.svg"/><Relationship Id="rId10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3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6.svg"/><Relationship Id="rId10" Type="http://schemas.openxmlformats.org/officeDocument/2006/relationships/image" Target="../media/image55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0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6.svg"/><Relationship Id="rId10" Type="http://schemas.openxmlformats.org/officeDocument/2006/relationships/image" Target="../media/image61.jpe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10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svg"/><Relationship Id="rId7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svg"/><Relationship Id="rId7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.svg"/><Relationship Id="rId10" Type="http://schemas.openxmlformats.org/officeDocument/2006/relationships/image" Target="../media/image52.sv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.svg"/><Relationship Id="rId7" Type="http://schemas.openxmlformats.org/officeDocument/2006/relationships/image" Target="../media/image8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6.svg"/><Relationship Id="rId10" Type="http://schemas.openxmlformats.org/officeDocument/2006/relationships/image" Target="../media/image82.png"/><Relationship Id="rId4" Type="http://schemas.openxmlformats.org/officeDocument/2006/relationships/image" Target="../media/image5.png"/><Relationship Id="rId9" Type="http://schemas.openxmlformats.org/officeDocument/2006/relationships/image" Target="../media/image8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12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93.png"/><Relationship Id="rId5" Type="http://schemas.openxmlformats.org/officeDocument/2006/relationships/image" Target="../media/image6.sv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99.png"/><Relationship Id="rId5" Type="http://schemas.openxmlformats.org/officeDocument/2006/relationships/image" Target="../media/image6.svg"/><Relationship Id="rId10" Type="http://schemas.openxmlformats.org/officeDocument/2006/relationships/image" Target="../media/image98.png"/><Relationship Id="rId4" Type="http://schemas.openxmlformats.org/officeDocument/2006/relationships/image" Target="../media/image5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103.png"/><Relationship Id="rId5" Type="http://schemas.openxmlformats.org/officeDocument/2006/relationships/image" Target="../media/image6.svg"/><Relationship Id="rId10" Type="http://schemas.openxmlformats.org/officeDocument/2006/relationships/image" Target="../media/image102.png"/><Relationship Id="rId4" Type="http://schemas.openxmlformats.org/officeDocument/2006/relationships/image" Target="../media/image5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5.png"/><Relationship Id="rId4" Type="http://schemas.openxmlformats.org/officeDocument/2006/relationships/image" Target="../media/image11.sv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5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svg"/><Relationship Id="rId7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429" y="847271"/>
            <a:ext cx="15626009" cy="103396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583944" y="1631369"/>
            <a:ext cx="8620408" cy="85104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5912" y="-10287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574002" y="890815"/>
            <a:ext cx="779788" cy="9080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V="1">
            <a:off x="15075242" y="7897409"/>
            <a:ext cx="3428649" cy="27217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36776" y="2048426"/>
            <a:ext cx="11886536" cy="2655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i="0">
                <a:solidFill>
                  <a:srgbClr val="FFFFFF"/>
                </a:solidFill>
                <a:effectLst/>
                <a:latin typeface="Arial"/>
                <a:cs typeface="Arial"/>
              </a:rPr>
              <a:t>NGHIÊN CỨU HỆ THỐNG KINH DOANH THÔNG MINH VÀ ỨNG DỤNG XÂY DỰNG HỆ THỐNG TRONG LĨNH VỰC MARKETING</a:t>
            </a:r>
            <a:endParaRPr lang="en-US" sz="4000" b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79198" y="1014513"/>
            <a:ext cx="3398620" cy="485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</a:rPr>
              <a:t>Khoa CNTT QNU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8573" y="5487268"/>
            <a:ext cx="10163628" cy="3183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Sinh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Nguyễn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Đình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Khang</a:t>
            </a:r>
          </a:p>
          <a:p>
            <a:pPr>
              <a:lnSpc>
                <a:spcPts val="3080"/>
              </a:lnSpc>
            </a:pPr>
            <a:endParaRPr lang="en-US" sz="30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ts val="308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                 Đặng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Trần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Uyên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Nhi</a:t>
            </a:r>
          </a:p>
          <a:p>
            <a:pPr>
              <a:lnSpc>
                <a:spcPts val="3080"/>
              </a:lnSpc>
            </a:pPr>
            <a:endParaRPr lang="en-US" sz="30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ts val="308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	        Đặng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Thanh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Thủy</a:t>
            </a:r>
            <a:endParaRPr lang="en-US" sz="30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ts val="308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 </a:t>
            </a:r>
          </a:p>
          <a:p>
            <a:pPr>
              <a:lnSpc>
                <a:spcPts val="3080"/>
              </a:lnSpc>
            </a:pP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dẫn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ThS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Trần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3000">
                <a:solidFill>
                  <a:srgbClr val="FFFFFF"/>
                </a:solidFill>
                <a:latin typeface="Arial"/>
                <a:cs typeface="Arial"/>
              </a:rPr>
              <a:t> Liên</a:t>
            </a:r>
            <a:b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>
              <a:solidFill>
                <a:srgbClr val="FFFFFF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7875" y="2171700"/>
            <a:ext cx="970957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044B14D-D16B-8381-2C1F-6D23B09082A0}"/>
              </a:ext>
            </a:extLst>
          </p:cNvPr>
          <p:cNvSpPr txBox="1"/>
          <p:nvPr/>
        </p:nvSpPr>
        <p:spPr>
          <a:xfrm>
            <a:off x="367875" y="925600"/>
            <a:ext cx="985838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C3C6818-3619-A279-2C16-AE7A48893D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2909" y="3614112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4698086-2DDA-5536-BD8D-B414820BD18D}"/>
              </a:ext>
            </a:extLst>
          </p:cNvPr>
          <p:cNvSpPr txBox="1"/>
          <p:nvPr/>
        </p:nvSpPr>
        <p:spPr>
          <a:xfrm>
            <a:off x="2387752" y="3650013"/>
            <a:ext cx="771282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xảy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F0FED771-5C07-AC62-6BB0-30047B18E2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2909" y="5247659"/>
            <a:ext cx="561100" cy="725170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5B80C14B-A9F7-2DB6-C1D0-D7CDB3D2E5BB}"/>
              </a:ext>
            </a:extLst>
          </p:cNvPr>
          <p:cNvSpPr txBox="1"/>
          <p:nvPr/>
        </p:nvSpPr>
        <p:spPr>
          <a:xfrm>
            <a:off x="2387751" y="5288302"/>
            <a:ext cx="78286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ROI ở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102B3787-4232-49AC-B6C0-E3B0DE2DE452}"/>
              </a:ext>
            </a:extLst>
          </p:cNvPr>
          <p:cNvGrpSpPr/>
          <p:nvPr/>
        </p:nvGrpSpPr>
        <p:grpSpPr>
          <a:xfrm>
            <a:off x="10317346" y="350815"/>
            <a:ext cx="7712830" cy="4638937"/>
            <a:chOff x="0" y="0"/>
            <a:chExt cx="10438216" cy="6185249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24F063F4-C1A1-8218-854A-C6D69855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5558" b="5558"/>
            <a:stretch>
              <a:fillRect/>
            </a:stretch>
          </p:blipFill>
          <p:spPr>
            <a:xfrm>
              <a:off x="0" y="0"/>
              <a:ext cx="10438216" cy="6185249"/>
            </a:xfrm>
            <a:prstGeom prst="rect">
              <a:avLst/>
            </a:prstGeom>
          </p:spPr>
        </p:pic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2A955115-912C-AB7B-E8D5-4593450291FB}"/>
              </a:ext>
            </a:extLst>
          </p:cNvPr>
          <p:cNvGrpSpPr/>
          <p:nvPr/>
        </p:nvGrpSpPr>
        <p:grpSpPr>
          <a:xfrm>
            <a:off x="10373362" y="5366582"/>
            <a:ext cx="7656814" cy="4638937"/>
            <a:chOff x="0" y="0"/>
            <a:chExt cx="10438216" cy="6185249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E5AF67AF-4166-E70B-E79C-B3B1FE650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595" b="2595"/>
            <a:stretch>
              <a:fillRect/>
            </a:stretch>
          </p:blipFill>
          <p:spPr>
            <a:xfrm>
              <a:off x="0" y="0"/>
              <a:ext cx="10438216" cy="6185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93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6044B14D-D16B-8381-2C1F-6D23B09082A0}"/>
              </a:ext>
            </a:extLst>
          </p:cNvPr>
          <p:cNvSpPr txBox="1"/>
          <p:nvPr/>
        </p:nvSpPr>
        <p:spPr>
          <a:xfrm>
            <a:off x="458190" y="954402"/>
            <a:ext cx="1629204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endParaRPr lang="en-US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C3C6818-3619-A279-2C16-AE7A48893D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6082" y="2949608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4698086-2DDA-5536-BD8D-B414820BD18D}"/>
              </a:ext>
            </a:extLst>
          </p:cNvPr>
          <p:cNvSpPr txBox="1"/>
          <p:nvPr/>
        </p:nvSpPr>
        <p:spPr>
          <a:xfrm>
            <a:off x="1603008" y="3049414"/>
            <a:ext cx="771282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F0FED771-5C07-AC62-6BB0-30047B18E2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6082" y="4396239"/>
            <a:ext cx="561100" cy="725170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5B80C14B-A9F7-2DB6-C1D0-D7CDB3D2E5BB}"/>
              </a:ext>
            </a:extLst>
          </p:cNvPr>
          <p:cNvSpPr txBox="1"/>
          <p:nvPr/>
        </p:nvSpPr>
        <p:spPr>
          <a:xfrm>
            <a:off x="1603008" y="4579384"/>
            <a:ext cx="78286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E7B0672-6112-6C26-3246-708283519CD0}"/>
              </a:ext>
            </a:extLst>
          </p:cNvPr>
          <p:cNvSpPr txBox="1"/>
          <p:nvPr/>
        </p:nvSpPr>
        <p:spPr>
          <a:xfrm>
            <a:off x="1603008" y="6142919"/>
            <a:ext cx="78286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6662CA3-52A7-4F2C-809E-22F236DB6A06}"/>
              </a:ext>
            </a:extLst>
          </p:cNvPr>
          <p:cNvSpPr txBox="1"/>
          <p:nvPr/>
        </p:nvSpPr>
        <p:spPr>
          <a:xfrm>
            <a:off x="10605813" y="3053783"/>
            <a:ext cx="78286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F045202-764E-B3F7-4ADA-99650FA0E52A}"/>
              </a:ext>
            </a:extLst>
          </p:cNvPr>
          <p:cNvSpPr txBox="1"/>
          <p:nvPr/>
        </p:nvSpPr>
        <p:spPr>
          <a:xfrm>
            <a:off x="10605812" y="4565120"/>
            <a:ext cx="78286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8578D0E-166A-758C-4751-77D62F99AE34}"/>
              </a:ext>
            </a:extLst>
          </p:cNvPr>
          <p:cNvSpPr txBox="1"/>
          <p:nvPr/>
        </p:nvSpPr>
        <p:spPr>
          <a:xfrm>
            <a:off x="10605812" y="6142919"/>
            <a:ext cx="78286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66D0961C-D6C4-5C27-0A94-17962034C6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6082" y="5988593"/>
            <a:ext cx="561100" cy="725170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F15DC016-89E5-7B92-F3F7-6968446F94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81663" y="2949608"/>
            <a:ext cx="561100" cy="72517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105B6D51-AF67-19EF-55CF-31CB7C393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81663" y="4396543"/>
            <a:ext cx="561100" cy="725170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080603AA-AFF3-EC8D-6FD6-A088EAC40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81663" y="5988593"/>
            <a:ext cx="561100" cy="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25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3" grpId="0"/>
      <p:bldP spid="4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-90714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84742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88347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29431" y="6299036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4812" y="223493"/>
            <a:ext cx="13402335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2.3 Các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kỹ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thuật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lang="vi-VN" sz="4000"/>
          </a:p>
        </p:txBody>
      </p:sp>
      <p:sp>
        <p:nvSpPr>
          <p:cNvPr id="12" name="TextBox 12"/>
          <p:cNvSpPr txBox="1"/>
          <p:nvPr/>
        </p:nvSpPr>
        <p:spPr>
          <a:xfrm>
            <a:off x="9204391" y="2038334"/>
            <a:ext cx="945520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dung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chất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886E2AB-A6CC-3B80-80C2-57E95A06FC5C}"/>
              </a:ext>
            </a:extLst>
          </p:cNvPr>
          <p:cNvSpPr txBox="1"/>
          <p:nvPr/>
        </p:nvSpPr>
        <p:spPr>
          <a:xfrm>
            <a:off x="9149085" y="3244362"/>
            <a:ext cx="945520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tìm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kiếm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(SEO) 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E67A7B4E-3417-9335-4DDF-851DAD0A9447}"/>
              </a:ext>
            </a:extLst>
          </p:cNvPr>
          <p:cNvSpPr txBox="1"/>
          <p:nvPr/>
        </p:nvSpPr>
        <p:spPr>
          <a:xfrm>
            <a:off x="9171571" y="4365881"/>
            <a:ext cx="105437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tiền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mỗi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lượt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Click 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E837E4FF-3EE9-8483-E3FE-05E1F119C861}"/>
              </a:ext>
            </a:extLst>
          </p:cNvPr>
          <p:cNvSpPr txBox="1"/>
          <p:nvPr/>
        </p:nvSpPr>
        <p:spPr>
          <a:xfrm>
            <a:off x="9171571" y="5571795"/>
            <a:ext cx="105437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xã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hội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68D66D3-8320-DB71-4B29-D9769A87B0E7}"/>
              </a:ext>
            </a:extLst>
          </p:cNvPr>
          <p:cNvSpPr txBox="1"/>
          <p:nvPr/>
        </p:nvSpPr>
        <p:spPr>
          <a:xfrm>
            <a:off x="9204391" y="6799523"/>
            <a:ext cx="105437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Email marketing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1911C70-8ABA-6937-2434-0B99AB7DFB69}"/>
              </a:ext>
            </a:extLst>
          </p:cNvPr>
          <p:cNvSpPr txBox="1"/>
          <p:nvPr/>
        </p:nvSpPr>
        <p:spPr>
          <a:xfrm>
            <a:off x="9263385" y="7943822"/>
            <a:ext cx="10907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Marketing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nội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dung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đa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phương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tiện</a:t>
            </a:r>
            <a:endParaRPr lang="vi-VN" sz="280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32B32A-28A8-86E9-C858-3A2758DDA1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7565" y="1887152"/>
            <a:ext cx="561100" cy="725170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DD461BDB-792A-D5F7-950A-22D1280FA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9844" y="4316208"/>
            <a:ext cx="561100" cy="725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B8ABB-EA62-7602-5FF8-97C3DFFF8A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7565" y="3144549"/>
            <a:ext cx="561100" cy="72517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9B5ADEA-E80D-8061-66A5-B6B4EF5DF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9844" y="5486599"/>
            <a:ext cx="561100" cy="72517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56B5155-9DC1-A776-C2F4-A877CCFE64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78219" y="6617206"/>
            <a:ext cx="561100" cy="725170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F7A1279-AF64-7965-1037-D0EF0F939B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9844" y="7906028"/>
            <a:ext cx="561100" cy="725170"/>
          </a:xfrm>
          <a:prstGeom prst="rect">
            <a:avLst/>
          </a:prstGeom>
        </p:spPr>
      </p:pic>
      <p:pic>
        <p:nvPicPr>
          <p:cNvPr id="1026" name="Picture 2" descr="The Ultimate Guide to Digital Marketing Strategy for Your Business">
            <a:extLst>
              <a:ext uri="{FF2B5EF4-FFF2-40B4-BE49-F238E27FC236}">
                <a16:creationId xmlns:a16="http://schemas.microsoft.com/office/drawing/2014/main" id="{D58D0296-E37F-5174-7A8A-B46FCDBE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5" y="1802624"/>
            <a:ext cx="6555362" cy="69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09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-90714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84742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88347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29431" y="6299036"/>
            <a:ext cx="4460184" cy="347894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34571" y="2038334"/>
            <a:ext cx="945520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trải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nghiệm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886E2AB-A6CC-3B80-80C2-57E95A06FC5C}"/>
              </a:ext>
            </a:extLst>
          </p:cNvPr>
          <p:cNvSpPr txBox="1"/>
          <p:nvPr/>
        </p:nvSpPr>
        <p:spPr>
          <a:xfrm>
            <a:off x="9149085" y="3244362"/>
            <a:ext cx="945520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dung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dùng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E67A7B4E-3417-9335-4DDF-851DAD0A9447}"/>
              </a:ext>
            </a:extLst>
          </p:cNvPr>
          <p:cNvSpPr txBox="1"/>
          <p:nvPr/>
        </p:nvSpPr>
        <p:spPr>
          <a:xfrm>
            <a:off x="9171571" y="4365881"/>
            <a:ext cx="105437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Influencer marketing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E837E4FF-3EE9-8483-E3FE-05E1F119C861}"/>
              </a:ext>
            </a:extLst>
          </p:cNvPr>
          <p:cNvSpPr txBox="1"/>
          <p:nvPr/>
        </p:nvSpPr>
        <p:spPr>
          <a:xfrm>
            <a:off x="9171571" y="5571795"/>
            <a:ext cx="105437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Retargeting (Remarketing)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B68D66D3-8320-DB71-4B29-D9769A87B0E7}"/>
              </a:ext>
            </a:extLst>
          </p:cNvPr>
          <p:cNvSpPr txBox="1"/>
          <p:nvPr/>
        </p:nvSpPr>
        <p:spPr>
          <a:xfrm>
            <a:off x="9168135" y="6799523"/>
            <a:ext cx="1054377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Marketing automation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1911C70-8ABA-6937-2434-0B99AB7DFB69}"/>
              </a:ext>
            </a:extLst>
          </p:cNvPr>
          <p:cNvSpPr txBox="1"/>
          <p:nvPr/>
        </p:nvSpPr>
        <p:spPr>
          <a:xfrm>
            <a:off x="9263385" y="7943822"/>
            <a:ext cx="10907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đo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lường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hiệu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suất</a:t>
            </a:r>
            <a:endParaRPr lang="vi-VN" sz="280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32B32A-28A8-86E9-C858-3A2758DDA1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7565" y="1865586"/>
            <a:ext cx="561100" cy="725170"/>
          </a:xfrm>
          <a:prstGeom prst="rect">
            <a:avLst/>
          </a:prstGeom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DD461BDB-792A-D5F7-950A-22D1280FA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9844" y="4294642"/>
            <a:ext cx="561100" cy="725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B8ABB-EA62-7602-5FF8-97C3DFFF8A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7565" y="3122983"/>
            <a:ext cx="561100" cy="72517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9B5ADEA-E80D-8061-66A5-B6B4EF5DF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9844" y="5465033"/>
            <a:ext cx="561100" cy="72517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056B5155-9DC1-A776-C2F4-A877CCFE64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78219" y="6595640"/>
            <a:ext cx="561100" cy="725170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F7A1279-AF64-7965-1037-D0EF0F939B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9844" y="7884462"/>
            <a:ext cx="561100" cy="725170"/>
          </a:xfrm>
          <a:prstGeom prst="rect">
            <a:avLst/>
          </a:prstGeom>
        </p:spPr>
      </p:pic>
      <p:pic>
        <p:nvPicPr>
          <p:cNvPr id="1026" name="Picture 2" descr="The Ultimate Guide to Digital Marketing Strategy for Your Business">
            <a:extLst>
              <a:ext uri="{FF2B5EF4-FFF2-40B4-BE49-F238E27FC236}">
                <a16:creationId xmlns:a16="http://schemas.microsoft.com/office/drawing/2014/main" id="{D58D0296-E37F-5174-7A8A-B46FCDBE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5" y="1867322"/>
            <a:ext cx="6555362" cy="69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973A46D8-7835-4B12-DD3C-B5465E515AF7}"/>
              </a:ext>
            </a:extLst>
          </p:cNvPr>
          <p:cNvSpPr txBox="1"/>
          <p:nvPr/>
        </p:nvSpPr>
        <p:spPr>
          <a:xfrm>
            <a:off x="794812" y="223493"/>
            <a:ext cx="13402335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2.3 Các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kỹ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thuật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lang="vi-VN" sz="4000"/>
          </a:p>
        </p:txBody>
      </p:sp>
    </p:spTree>
    <p:extLst>
      <p:ext uri="{BB962C8B-B14F-4D97-AF65-F5344CB8AC3E}">
        <p14:creationId xmlns:p14="http://schemas.microsoft.com/office/powerpoint/2010/main" val="2402934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25" grpId="0"/>
      <p:bldP spid="2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68465" y="4043262"/>
            <a:ext cx="8819535" cy="110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Ứng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dụng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tiễn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Group of students working in library">
            <a:extLst>
              <a:ext uri="{FF2B5EF4-FFF2-40B4-BE49-F238E27FC236}">
                <a16:creationId xmlns:a16="http://schemas.microsoft.com/office/drawing/2014/main" id="{7DC013C8-AA42-3485-BFF8-3AE6DDCBE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8" y="2070230"/>
            <a:ext cx="9536619" cy="63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597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97843" y="7818388"/>
            <a:ext cx="4460184" cy="34789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611126" y="1475054"/>
            <a:ext cx="1187152" cy="1192473"/>
            <a:chOff x="1813" y="0"/>
            <a:chExt cx="809173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11126" y="3267553"/>
            <a:ext cx="1187152" cy="1192473"/>
            <a:chOff x="1813" y="0"/>
            <a:chExt cx="809173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11126" y="5047352"/>
            <a:ext cx="1187152" cy="1192473"/>
            <a:chOff x="1813" y="0"/>
            <a:chExt cx="809173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11126" y="6852551"/>
            <a:ext cx="1187152" cy="1192473"/>
            <a:chOff x="1813" y="0"/>
            <a:chExt cx="809173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45298" y="1804952"/>
            <a:ext cx="718808" cy="70966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15865" y="3557330"/>
            <a:ext cx="577676" cy="61291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853977" y="5241695"/>
            <a:ext cx="801602" cy="80160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884107" y="7068612"/>
            <a:ext cx="741341" cy="76035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8700" y="514985"/>
            <a:ext cx="9531145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tiễn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8608" y="1684237"/>
            <a:ext cx="43527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76306" y="3511814"/>
            <a:ext cx="43527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76306" y="5304313"/>
            <a:ext cx="43527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email marketing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76306" y="7096812"/>
            <a:ext cx="43527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BF139-D7A4-96BA-962F-6799F01AADCD}"/>
              </a:ext>
            </a:extLst>
          </p:cNvPr>
          <p:cNvSpPr txBox="1"/>
          <p:nvPr/>
        </p:nvSpPr>
        <p:spPr>
          <a:xfrm>
            <a:off x="12176306" y="8813946"/>
            <a:ext cx="43527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84CE6B12-6822-DA80-F254-BE2C2FA19589}"/>
              </a:ext>
            </a:extLst>
          </p:cNvPr>
          <p:cNvGrpSpPr/>
          <p:nvPr/>
        </p:nvGrpSpPr>
        <p:grpSpPr>
          <a:xfrm>
            <a:off x="10638200" y="8657750"/>
            <a:ext cx="1187152" cy="1192473"/>
            <a:chOff x="1813" y="0"/>
            <a:chExt cx="809173" cy="812800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4E65B0A-FBF3-AFA1-B234-E30C0A925B4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D36388AD-F34B-7BFE-8DD1-D1EB2304E52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33" name="Graphic 32" descr="Questions outline">
            <a:extLst>
              <a:ext uri="{FF2B5EF4-FFF2-40B4-BE49-F238E27FC236}">
                <a16:creationId xmlns:a16="http://schemas.microsoft.com/office/drawing/2014/main" id="{FA1BED49-8315-34A1-3157-CC6ABD323C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69636" y="8811946"/>
            <a:ext cx="914400" cy="914400"/>
          </a:xfrm>
          <a:prstGeom prst="rect">
            <a:avLst/>
          </a:prstGeom>
        </p:spPr>
      </p:pic>
      <p:pic>
        <p:nvPicPr>
          <p:cNvPr id="3074" name="Picture 2" descr="Cola ">
            <a:extLst>
              <a:ext uri="{FF2B5EF4-FFF2-40B4-BE49-F238E27FC236}">
                <a16:creationId xmlns:a16="http://schemas.microsoft.com/office/drawing/2014/main" id="{FFA5DDB9-0609-F12B-B969-9C1720117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7084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">
            <a:extLst>
              <a:ext uri="{FF2B5EF4-FFF2-40B4-BE49-F238E27FC236}">
                <a16:creationId xmlns:a16="http://schemas.microsoft.com/office/drawing/2014/main" id="{959CFD49-7308-DEB7-4364-4D36E892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39" y="47257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arbucks ">
            <a:extLst>
              <a:ext uri="{FF2B5EF4-FFF2-40B4-BE49-F238E27FC236}">
                <a16:creationId xmlns:a16="http://schemas.microsoft.com/office/drawing/2014/main" id="{D7D5305F-1F8B-BA3D-EAC3-A05BC542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46" y="44934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ocial ">
            <a:extLst>
              <a:ext uri="{FF2B5EF4-FFF2-40B4-BE49-F238E27FC236}">
                <a16:creationId xmlns:a16="http://schemas.microsoft.com/office/drawing/2014/main" id="{42412166-924A-0899-7733-BB415D4E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29" y="71576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irbnb ">
            <a:extLst>
              <a:ext uri="{FF2B5EF4-FFF2-40B4-BE49-F238E27FC236}">
                <a16:creationId xmlns:a16="http://schemas.microsoft.com/office/drawing/2014/main" id="{5C9B539C-EB53-C7E9-AA93-25366B743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77" y="322858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ike ">
            <a:extLst>
              <a:ext uri="{FF2B5EF4-FFF2-40B4-BE49-F238E27FC236}">
                <a16:creationId xmlns:a16="http://schemas.microsoft.com/office/drawing/2014/main" id="{0675CE83-8B60-A608-AEF7-F94D479D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9" y="25329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Walmart ">
            <a:extLst>
              <a:ext uri="{FF2B5EF4-FFF2-40B4-BE49-F238E27FC236}">
                <a16:creationId xmlns:a16="http://schemas.microsoft.com/office/drawing/2014/main" id="{9D6DC6B4-58AA-CCEE-B5E7-32A30694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59" y="67530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ZARA Care">
            <a:extLst>
              <a:ext uri="{FF2B5EF4-FFF2-40B4-BE49-F238E27FC236}">
                <a16:creationId xmlns:a16="http://schemas.microsoft.com/office/drawing/2014/main" id="{7610B2AA-A8FF-4F25-0A1A-2179AC2D8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71" y="6823530"/>
            <a:ext cx="1481629" cy="13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1037934" y="3750865"/>
            <a:ext cx="2632446" cy="2505435"/>
            <a:chOff x="114300" y="-47625"/>
            <a:chExt cx="1126667" cy="826744"/>
          </a:xfrm>
        </p:grpSpPr>
        <p:sp>
          <p:nvSpPr>
            <p:cNvPr id="13" name="Freeform 13"/>
            <p:cNvSpPr/>
            <p:nvPr/>
          </p:nvSpPr>
          <p:spPr>
            <a:xfrm>
              <a:off x="428167" y="80619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 sz="2500" b="1">
                <a:latin typeface="Arial"/>
                <a:cs typeface="Arial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sz="2500" b="1">
                <a:latin typeface="Arial"/>
                <a:cs typeface="Arial"/>
              </a:endParaRPr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369" y="8777997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12146" y="8078850"/>
            <a:ext cx="4460184" cy="34789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815757" y="4056072"/>
            <a:ext cx="3702005" cy="2261120"/>
            <a:chOff x="-885930" y="-47625"/>
            <a:chExt cx="1584430" cy="746125"/>
          </a:xfrm>
        </p:grpSpPr>
        <p:sp>
          <p:nvSpPr>
            <p:cNvPr id="7" name="Freeform 7"/>
            <p:cNvSpPr/>
            <p:nvPr/>
          </p:nvSpPr>
          <p:spPr>
            <a:xfrm>
              <a:off x="-885930" y="-34489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 sz="2500" b="1">
                <a:latin typeface="Arial"/>
                <a:cs typeface="Arial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sz="2500" b="1">
                <a:latin typeface="Arial"/>
                <a:cs typeface="Arial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27261" y="3969808"/>
            <a:ext cx="1899099" cy="2261120"/>
            <a:chOff x="0" y="-47625"/>
            <a:chExt cx="812800" cy="746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983FF"/>
            </a:solidFill>
          </p:spPr>
          <p:txBody>
            <a:bodyPr/>
            <a:lstStyle/>
            <a:p>
              <a:endParaRPr lang="en-US" sz="2500" b="1">
                <a:latin typeface="Arial"/>
                <a:cs typeface="Arial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sz="2500" b="1">
                <a:latin typeface="Arial"/>
                <a:cs typeface="Arial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7876" y="295190"/>
            <a:ext cx="17155418" cy="2316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lai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kỹ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thuật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lang="vi-VN" sz="4000" b="1">
              <a:latin typeface="Arial"/>
              <a:cs typeface="Arial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175515" y="6627017"/>
            <a:ext cx="316909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64658" y="6627016"/>
            <a:ext cx="316909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trí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tuệ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75661" y="6665116"/>
            <a:ext cx="336867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cường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về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quyền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riêng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tư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CED9A191-CCAA-B0DA-32CB-089E987465D3}"/>
              </a:ext>
            </a:extLst>
          </p:cNvPr>
          <p:cNvSpPr txBox="1"/>
          <p:nvPr/>
        </p:nvSpPr>
        <p:spPr>
          <a:xfrm>
            <a:off x="-3502649" y="2031315"/>
            <a:ext cx="12611781" cy="10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Xu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664275A3-5D26-5CE2-DF57-01B894547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4450" y="4630348"/>
            <a:ext cx="1081715" cy="1081715"/>
          </a:xfrm>
          <a:prstGeom prst="rect">
            <a:avLst/>
          </a:prstGeom>
        </p:spPr>
      </p:pic>
      <p:pic>
        <p:nvPicPr>
          <p:cNvPr id="36" name="Graphic 35" descr="Shield Tick with solid fill">
            <a:extLst>
              <a:ext uri="{FF2B5EF4-FFF2-40B4-BE49-F238E27FC236}">
                <a16:creationId xmlns:a16="http://schemas.microsoft.com/office/drawing/2014/main" id="{F94CCCCC-25E3-E538-A0DF-20D7E82CC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3630" y="4800621"/>
            <a:ext cx="914400" cy="914400"/>
          </a:xfrm>
          <a:prstGeom prst="rect">
            <a:avLst/>
          </a:prstGeom>
        </p:spPr>
      </p:pic>
      <p:pic>
        <p:nvPicPr>
          <p:cNvPr id="42" name="Graphic 41" descr="Artificial Intelligence outline">
            <a:extLst>
              <a:ext uri="{FF2B5EF4-FFF2-40B4-BE49-F238E27FC236}">
                <a16:creationId xmlns:a16="http://schemas.microsoft.com/office/drawing/2014/main" id="{6E875D84-34AC-B200-38BB-46A54FA6F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0773" y="4681037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67941" y="2527354"/>
            <a:ext cx="8981828" cy="82296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D984B7A7-92E2-538C-7F3C-8BEF738D4A83}"/>
              </a:ext>
            </a:extLst>
          </p:cNvPr>
          <p:cNvSpPr txBox="1"/>
          <p:nvPr/>
        </p:nvSpPr>
        <p:spPr>
          <a:xfrm>
            <a:off x="8411029" y="3073317"/>
            <a:ext cx="9716263" cy="361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8700" indent="-1028700" algn="ctr">
              <a:lnSpc>
                <a:spcPts val="9799"/>
              </a:lnSpc>
              <a:buFont typeface="+mj-lt"/>
              <a:buAutoNum type="romanUcPeriod" startAt="2"/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Kỹ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thuật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lang="en-US" sz="5400" b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65287" y="6411763"/>
            <a:ext cx="10599642" cy="235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1.Sự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Marketing</a:t>
            </a:r>
            <a:endParaRPr lang="vi-VN" sz="5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098" name="Picture 2" descr="Business Analytics là gì và tầm quan trọng của nó trong doanh nghiệp">
            <a:extLst>
              <a:ext uri="{FF2B5EF4-FFF2-40B4-BE49-F238E27FC236}">
                <a16:creationId xmlns:a16="http://schemas.microsoft.com/office/drawing/2014/main" id="{3F3B3619-E3EE-2251-13B0-7B03E43A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42" y="0"/>
            <a:ext cx="11602532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3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88863" y="-1838199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66029" y="3814309"/>
            <a:ext cx="7586114" cy="6167140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4D06EEA4-5370-A060-FB14-8B855D288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447803" y="3612409"/>
            <a:ext cx="1159814" cy="1523455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6BC73DC6-3E69-DD00-1559-BC15EC81E5E5}"/>
              </a:ext>
            </a:extLst>
          </p:cNvPr>
          <p:cNvSpPr txBox="1"/>
          <p:nvPr/>
        </p:nvSpPr>
        <p:spPr>
          <a:xfrm>
            <a:off x="4003932" y="3456834"/>
            <a:ext cx="7311229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chặt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chẽ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đặc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biệt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hiểu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tận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2587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43132" y="9018350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-958103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47148" y="-2385421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7284033"/>
            <a:ext cx="4460184" cy="34789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84099" y="926765"/>
            <a:ext cx="9119801" cy="11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3006" y="3185377"/>
            <a:ext cx="1091832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6216" y="4748849"/>
            <a:ext cx="1091832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70322" y="3335707"/>
            <a:ext cx="129921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ỹ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3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78490" y="6251898"/>
            <a:ext cx="1091832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486B422B-D9CB-2E18-C666-2277C55F33B6}"/>
              </a:ext>
            </a:extLst>
          </p:cNvPr>
          <p:cNvSpPr txBox="1"/>
          <p:nvPr/>
        </p:nvSpPr>
        <p:spPr>
          <a:xfrm>
            <a:off x="3015131" y="4879396"/>
            <a:ext cx="1256694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ỹ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0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C16D2A70-4B18-1C1F-2806-D13A15D57567}"/>
              </a:ext>
            </a:extLst>
          </p:cNvPr>
          <p:cNvSpPr txBox="1"/>
          <p:nvPr/>
        </p:nvSpPr>
        <p:spPr>
          <a:xfrm>
            <a:off x="3026877" y="6391783"/>
            <a:ext cx="110109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dựng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lang="vi-VN" sz="3000">
              <a:latin typeface="Arial"/>
              <a:cs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C3ED0F-8625-7F40-DA07-3446198A86E0}"/>
              </a:ext>
            </a:extLst>
          </p:cNvPr>
          <p:cNvSpPr/>
          <p:nvPr/>
        </p:nvSpPr>
        <p:spPr>
          <a:xfrm>
            <a:off x="1558478" y="6096997"/>
            <a:ext cx="1091832" cy="9928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2826AF-CD0D-BD32-055D-7425EDAE52F0}"/>
              </a:ext>
            </a:extLst>
          </p:cNvPr>
          <p:cNvSpPr/>
          <p:nvPr/>
        </p:nvSpPr>
        <p:spPr>
          <a:xfrm>
            <a:off x="1557090" y="4559318"/>
            <a:ext cx="1091832" cy="9928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885CFA-568C-ABCC-0702-2979593F6915}"/>
              </a:ext>
            </a:extLst>
          </p:cNvPr>
          <p:cNvSpPr/>
          <p:nvPr/>
        </p:nvSpPr>
        <p:spPr>
          <a:xfrm>
            <a:off x="1565015" y="3013644"/>
            <a:ext cx="1091832" cy="9928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3FB713D6-9499-7B17-2C6D-A9DF70089549}"/>
              </a:ext>
            </a:extLst>
          </p:cNvPr>
          <p:cNvSpPr txBox="1"/>
          <p:nvPr/>
        </p:nvSpPr>
        <p:spPr>
          <a:xfrm>
            <a:off x="1907320" y="7862403"/>
            <a:ext cx="1091832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F310478-01F4-B9EA-2569-1383C25B92DA}"/>
              </a:ext>
            </a:extLst>
          </p:cNvPr>
          <p:cNvSpPr txBox="1"/>
          <p:nvPr/>
        </p:nvSpPr>
        <p:spPr>
          <a:xfrm>
            <a:off x="3055707" y="8002288"/>
            <a:ext cx="110109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đạt</a:t>
            </a:r>
            <a:r>
              <a:rPr lang="en-US" sz="3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b="1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lang="vi-VN" sz="3000">
              <a:latin typeface="Arial"/>
              <a:cs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A2B3B7-4FB5-0D9A-A6F7-15AF17488A29}"/>
              </a:ext>
            </a:extLst>
          </p:cNvPr>
          <p:cNvSpPr/>
          <p:nvPr/>
        </p:nvSpPr>
        <p:spPr>
          <a:xfrm>
            <a:off x="1587308" y="7707502"/>
            <a:ext cx="1091832" cy="9928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21" grpId="0"/>
      <p:bldP spid="26" grpId="0"/>
      <p:bldP spid="24" grpId="0"/>
      <p:bldP spid="13" grpId="0" animBg="1"/>
      <p:bldP spid="14" grpId="0" animBg="1"/>
      <p:bldP spid="18" grpId="0" animBg="1"/>
      <p:bldP spid="9" grpId="0"/>
      <p:bldP spid="10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88863" y="-1838199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716993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1.1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4076044" y="6262451"/>
            <a:ext cx="908471" cy="1305741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7160787" y="2574461"/>
            <a:ext cx="598730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endParaRPr lang="en-US" sz="2800" b="1">
              <a:solidFill>
                <a:srgbClr val="FFFFFF"/>
              </a:solidFill>
              <a:latin typeface="Arial"/>
              <a:ea typeface="Lato"/>
              <a:cs typeface="Arial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7160786" y="3292292"/>
            <a:ext cx="575094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sạch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lang="vi-VN" sz="2800" err="1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441B285-B5E4-BA9C-40A2-F197678463C0}"/>
              </a:ext>
            </a:extLst>
          </p:cNvPr>
          <p:cNvSpPr txBox="1"/>
          <p:nvPr/>
        </p:nvSpPr>
        <p:spPr>
          <a:xfrm>
            <a:off x="11569501" y="5598528"/>
            <a:ext cx="742008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cơ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lang="vi-VN" sz="2800" err="1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6BC73DC6-3E69-DD00-1559-BC15EC81E5E5}"/>
              </a:ext>
            </a:extLst>
          </p:cNvPr>
          <p:cNvSpPr txBox="1"/>
          <p:nvPr/>
        </p:nvSpPr>
        <p:spPr>
          <a:xfrm>
            <a:off x="5382786" y="8690350"/>
            <a:ext cx="731122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endParaRPr lang="vi-VN" sz="2800" b="1">
              <a:latin typeface="Arial"/>
              <a:cs typeface="Arial"/>
            </a:endParaRPr>
          </a:p>
        </p:txBody>
      </p:sp>
      <p:pic>
        <p:nvPicPr>
          <p:cNvPr id="7" name="Hình ảnh 6" descr="10 lý do khiến chiến dịch Social Media thất bại">
            <a:extLst>
              <a:ext uri="{FF2B5EF4-FFF2-40B4-BE49-F238E27FC236}">
                <a16:creationId xmlns:a16="http://schemas.microsoft.com/office/drawing/2014/main" id="{02469920-A68A-2614-9E39-D2B199635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971" y="2245827"/>
            <a:ext cx="6553198" cy="2902856"/>
          </a:xfrm>
          <a:prstGeom prst="rect">
            <a:avLst/>
          </a:prstGeom>
        </p:spPr>
      </p:pic>
      <p:pic>
        <p:nvPicPr>
          <p:cNvPr id="8" name="Hình ảnh 7" descr="Dataset - Free technology icons">
            <a:extLst>
              <a:ext uri="{FF2B5EF4-FFF2-40B4-BE49-F238E27FC236}">
                <a16:creationId xmlns:a16="http://schemas.microsoft.com/office/drawing/2014/main" id="{7ADED2EA-A6C2-76CA-BBCA-F71275CAB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9115" y="1776188"/>
            <a:ext cx="3650342" cy="3505199"/>
          </a:xfrm>
          <a:prstGeom prst="rect">
            <a:avLst/>
          </a:prstGeom>
        </p:spPr>
      </p:pic>
      <p:pic>
        <p:nvPicPr>
          <p:cNvPr id="10" name="Hình ảnh 9" descr="Dashboard - Free seo and web icons">
            <a:extLst>
              <a:ext uri="{FF2B5EF4-FFF2-40B4-BE49-F238E27FC236}">
                <a16:creationId xmlns:a16="http://schemas.microsoft.com/office/drawing/2014/main" id="{F6B143E2-B8F7-D4E8-A464-8E7EDC230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5277759"/>
            <a:ext cx="3668484" cy="3759198"/>
          </a:xfrm>
          <a:prstGeom prst="rect">
            <a:avLst/>
          </a:prstGeom>
        </p:spPr>
      </p:pic>
      <p:pic>
        <p:nvPicPr>
          <p:cNvPr id="12" name="Hình ảnh 11" descr="Biểu Tượng Sự Khảo Sát Kiểm Tra - Miễn Phí vector hình ảnh trên Pixabay -  Pixabay">
            <a:extLst>
              <a:ext uri="{FF2B5EF4-FFF2-40B4-BE49-F238E27FC236}">
                <a16:creationId xmlns:a16="http://schemas.microsoft.com/office/drawing/2014/main" id="{5AB524C9-EAB8-2ECD-05A5-A9FCFB0B3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8400" y="5586185"/>
            <a:ext cx="2616201" cy="265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1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1796" y="-1875972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66029" y="3814309"/>
            <a:ext cx="7586114" cy="616714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2119002" y="1646103"/>
            <a:ext cx="10369406" cy="101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Lợi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endParaRPr lang="en-US" sz="28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119002" y="3206078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967560" y="3346231"/>
            <a:ext cx="927116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Marketing</a:t>
            </a:r>
            <a:endParaRPr lang="vi-VN" sz="2800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119002" y="4401973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967560" y="4590205"/>
            <a:ext cx="738380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Đạt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tuyến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441B285-B5E4-BA9C-40A2-F197678463C0}"/>
              </a:ext>
            </a:extLst>
          </p:cNvPr>
          <p:cNvSpPr txBox="1"/>
          <p:nvPr/>
        </p:nvSpPr>
        <p:spPr>
          <a:xfrm>
            <a:off x="2967560" y="5989297"/>
            <a:ext cx="742008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cường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khả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tuyến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xã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hội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email marketing</a:t>
            </a:r>
            <a:endParaRPr lang="vi-VN" sz="2800"/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C39F961D-D59B-4219-D840-75A1A4736C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172524" y="5811672"/>
            <a:ext cx="561100" cy="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9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66029" y="3814309"/>
            <a:ext cx="7586114" cy="616714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540713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1.2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Marketing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2897" y="2519719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373312" y="2551015"/>
            <a:ext cx="9271163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Marketing 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qua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BI</a:t>
            </a:r>
            <a:endParaRPr lang="vi-VN" sz="2800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24754" y="4024043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373311" y="3918094"/>
            <a:ext cx="738380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Đánh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tuyến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xã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hội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email marketing</a:t>
            </a:r>
            <a:endParaRPr lang="vi-VN" sz="2800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441B285-B5E4-BA9C-40A2-F197678463C0}"/>
              </a:ext>
            </a:extLst>
          </p:cNvPr>
          <p:cNvSpPr txBox="1"/>
          <p:nvPr/>
        </p:nvSpPr>
        <p:spPr>
          <a:xfrm>
            <a:off x="2337026" y="5466224"/>
            <a:ext cx="742008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BI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khả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chỉ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trọng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4D06EEA4-5370-A060-FB14-8B855D288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24754" y="7244050"/>
            <a:ext cx="561100" cy="72517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6BC73DC6-3E69-DD00-1559-BC15EC81E5E5}"/>
              </a:ext>
            </a:extLst>
          </p:cNvPr>
          <p:cNvSpPr txBox="1"/>
          <p:nvPr/>
        </p:nvSpPr>
        <p:spPr>
          <a:xfrm>
            <a:off x="2300740" y="6671190"/>
            <a:ext cx="7311229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nghệ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BI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họa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rõ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ràng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chi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tiết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nhìn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mức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độ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hiểu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rõ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về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yếu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ảnh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hưởng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suất</a:t>
            </a:r>
            <a:endParaRPr lang="vi-VN" sz="2800"/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C39F961D-D59B-4219-D840-75A1A4736C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1990" y="5415599"/>
            <a:ext cx="561100" cy="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442183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-326571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383971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7915565"/>
            <a:ext cx="4460184" cy="34789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236650" y="3561491"/>
            <a:ext cx="576970" cy="5769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236650" y="6429786"/>
            <a:ext cx="576970" cy="576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79417" y="3561491"/>
            <a:ext cx="576970" cy="57697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79417" y="6429786"/>
            <a:ext cx="576970" cy="57697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21677" y="1199403"/>
            <a:ext cx="14114736" cy="102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BI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61651" y="3049241"/>
            <a:ext cx="322722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email Marketing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61651" y="5917536"/>
            <a:ext cx="322722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chiều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9986" y="3049241"/>
            <a:ext cx="322722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tuyến</a:t>
            </a:r>
            <a:endParaRPr lang="vi-VN" sz="2800" b="1"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9986" y="5917536"/>
            <a:ext cx="322722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xã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hội</a:t>
            </a:r>
            <a:endParaRPr lang="vi-VN" sz="2800" b="1">
              <a:latin typeface="Arial"/>
              <a:cs typeface="Arial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CA12E8DF-83CA-54F3-C286-72061FB4D6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81273" y="8098929"/>
            <a:ext cx="576970" cy="57697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C3B9F4A8-7865-621D-91E8-4EE70EBA1EA1}"/>
              </a:ext>
            </a:extLst>
          </p:cNvPr>
          <p:cNvSpPr txBox="1"/>
          <p:nvPr/>
        </p:nvSpPr>
        <p:spPr>
          <a:xfrm>
            <a:off x="7863507" y="7586679"/>
            <a:ext cx="322722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dashboard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tự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lang="vi-VN" sz="2800"/>
          </a:p>
        </p:txBody>
      </p:sp>
      <p:pic>
        <p:nvPicPr>
          <p:cNvPr id="20" name="Hình ảnh 19" descr="Ảnh có chứa văn bản, ảnh chụp màn hình, Đồ họa, thiết kế đồ họa&#10;&#10;Mô tả được tự động tạo">
            <a:extLst>
              <a:ext uri="{FF2B5EF4-FFF2-40B4-BE49-F238E27FC236}">
                <a16:creationId xmlns:a16="http://schemas.microsoft.com/office/drawing/2014/main" id="{73E9DDC1-69C9-1607-CECB-65AF35648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1115" y="2503261"/>
            <a:ext cx="3233057" cy="1869621"/>
          </a:xfrm>
          <a:prstGeom prst="rect">
            <a:avLst/>
          </a:prstGeom>
        </p:spPr>
      </p:pic>
      <p:pic>
        <p:nvPicPr>
          <p:cNvPr id="21" name="Hình ảnh 20" descr="Ảnh có chứa văn bản, ảnh chụp màn hình, thiết kế đồ họa, phim hoạt hình&#10;&#10;Mô tả được tự động tạo">
            <a:extLst>
              <a:ext uri="{FF2B5EF4-FFF2-40B4-BE49-F238E27FC236}">
                <a16:creationId xmlns:a16="http://schemas.microsoft.com/office/drawing/2014/main" id="{25831713-793A-6FEA-8A2F-66C6326BDA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829" y="7307804"/>
            <a:ext cx="2743199" cy="1477107"/>
          </a:xfrm>
          <a:prstGeom prst="rect">
            <a:avLst/>
          </a:prstGeom>
        </p:spPr>
      </p:pic>
      <p:pic>
        <p:nvPicPr>
          <p:cNvPr id="23" name="Hình ảnh 22" descr="Ảnh có chứa biểu tượng, Phông chữ, Đồ họa, thiết kế&#10;&#10;Mô tả được tự động tạo">
            <a:extLst>
              <a:ext uri="{FF2B5EF4-FFF2-40B4-BE49-F238E27FC236}">
                <a16:creationId xmlns:a16="http://schemas.microsoft.com/office/drawing/2014/main" id="{69D7E55F-9896-DA7F-A2BB-C3AC3956B7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4828" y="7314259"/>
            <a:ext cx="2743199" cy="1573053"/>
          </a:xfrm>
          <a:prstGeom prst="rect">
            <a:avLst/>
          </a:prstGeom>
        </p:spPr>
      </p:pic>
      <p:pic>
        <p:nvPicPr>
          <p:cNvPr id="25" name="Hình ảnh 24" descr="Ảnh có chứa hình mẫu, Đồ họa, thiết kế, sáng tạo&#10;&#10;Mô tả được tự động tạo">
            <a:extLst>
              <a:ext uri="{FF2B5EF4-FFF2-40B4-BE49-F238E27FC236}">
                <a16:creationId xmlns:a16="http://schemas.microsoft.com/office/drawing/2014/main" id="{910F0678-962E-FCB7-061D-63525DCB69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5256" y="4896758"/>
            <a:ext cx="1545772" cy="1527629"/>
          </a:xfrm>
          <a:prstGeom prst="rect">
            <a:avLst/>
          </a:prstGeom>
        </p:spPr>
      </p:pic>
      <p:pic>
        <p:nvPicPr>
          <p:cNvPr id="27" name="Hình ảnh 26" descr="Ảnh có chứa Đồ họa, Nhiều màu sắc, vòng tròn, ảnh chụp màn hình&#10;&#10;Mô tả được tự động tạo">
            <a:extLst>
              <a:ext uri="{FF2B5EF4-FFF2-40B4-BE49-F238E27FC236}">
                <a16:creationId xmlns:a16="http://schemas.microsoft.com/office/drawing/2014/main" id="{D39C7450-22F8-1D07-3039-438E9BD56D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6400" y="2683330"/>
            <a:ext cx="1582058" cy="1563914"/>
          </a:xfrm>
          <a:prstGeom prst="rect">
            <a:avLst/>
          </a:prstGeom>
        </p:spPr>
      </p:pic>
      <p:pic>
        <p:nvPicPr>
          <p:cNvPr id="28" name="Hình ảnh 27" descr="Ảnh có chứa ảnh chụp màn hình, biểu tượng, Đồ họa, thiết kế đồ họa&#10;&#10;Mô tả được tự động tạo">
            <a:extLst>
              <a:ext uri="{FF2B5EF4-FFF2-40B4-BE49-F238E27FC236}">
                <a16:creationId xmlns:a16="http://schemas.microsoft.com/office/drawing/2014/main" id="{1D453B17-8594-309D-A080-0672247014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9827" y="4552040"/>
            <a:ext cx="2053771" cy="1872345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6AF67D51-74B2-5603-D3CC-B613FAFB6236}"/>
              </a:ext>
            </a:extLst>
          </p:cNvPr>
          <p:cNvSpPr txBox="1"/>
          <p:nvPr/>
        </p:nvSpPr>
        <p:spPr>
          <a:xfrm>
            <a:off x="956272" y="230780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1.2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Marketing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273574" cy="8229600"/>
            <a:chOff x="0" y="0"/>
            <a:chExt cx="16364765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849" r="21849"/>
            <a:stretch>
              <a:fillRect/>
            </a:stretch>
          </p:blipFill>
          <p:spPr>
            <a:xfrm>
              <a:off x="0" y="0"/>
              <a:ext cx="16364765" cy="109728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736233" y="2057400"/>
            <a:ext cx="10551767" cy="6172200"/>
            <a:chOff x="0" y="0"/>
            <a:chExt cx="2779066" cy="1625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79066" cy="1625600"/>
            </a:xfrm>
            <a:custGeom>
              <a:avLst/>
              <a:gdLst/>
              <a:ahLst/>
              <a:cxnLst/>
              <a:rect l="l" t="t" r="r" b="b"/>
              <a:pathLst>
                <a:path w="2779066" h="1625600">
                  <a:moveTo>
                    <a:pt x="0" y="0"/>
                  </a:moveTo>
                  <a:lnTo>
                    <a:pt x="2779066" y="0"/>
                  </a:lnTo>
                  <a:lnTo>
                    <a:pt x="2779066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5271FF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947682" y="3661707"/>
            <a:ext cx="8384189" cy="23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kỹ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thuật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marketing</a:t>
            </a:r>
            <a:endParaRPr lang="vi-VN" sz="5400" b="1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604179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2.1 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đa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2582" y="2636949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342998" y="2668245"/>
            <a:ext cx="7383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mạnh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mẽ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hiểu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suât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vi-VN" sz="2800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94439" y="4141273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342997" y="4141273"/>
            <a:ext cx="7383801" cy="2756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quá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đánh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lúc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hiểu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yếu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tố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chúng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ảnh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hưởng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Điều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này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bao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gồm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độc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lập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phụ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thuộc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Hình ảnh 6" descr="Ảnh có chứa hình vuông, Nhiều màu sắc, ảnh chụp màn hình, Hình chữ nhật&#10;&#10;Mô tả được tự động tạo">
            <a:extLst>
              <a:ext uri="{FF2B5EF4-FFF2-40B4-BE49-F238E27FC236}">
                <a16:creationId xmlns:a16="http://schemas.microsoft.com/office/drawing/2014/main" id="{F9715D21-32E4-67AF-AE52-EDDC7A4F5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7115" y="3585483"/>
            <a:ext cx="6861628" cy="64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4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863131" y="485300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2.1 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đa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17719" y="2638487"/>
            <a:ext cx="724385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066276" y="2295270"/>
            <a:ext cx="13478524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Trong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lĩnh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vực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giúp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đánh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giữa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yếu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tố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trọng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như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tuyến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nội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dung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cả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Bằng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này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chúng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ta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xác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định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những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yếu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tố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nào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ảnh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hưởng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lớn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suất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đạt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tiêu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</a:t>
            </a:r>
            <a:endParaRPr lang="vi-VN" sz="2800" b="1">
              <a:latin typeface="Arial"/>
              <a:ea typeface="+mn-lt"/>
              <a:cs typeface="Arial"/>
            </a:endParaRPr>
          </a:p>
        </p:txBody>
      </p:sp>
      <p:pic>
        <p:nvPicPr>
          <p:cNvPr id="7" name="Hình ảnh 6" descr="Ảnh có chứa văn bản, ảnh chụp màn hình, đồng hồ, biểu tượng&#10;&#10;Mô tả được tự động tạo">
            <a:extLst>
              <a:ext uri="{FF2B5EF4-FFF2-40B4-BE49-F238E27FC236}">
                <a16:creationId xmlns:a16="http://schemas.microsoft.com/office/drawing/2014/main" id="{964D84A7-AD77-4A61-0D73-063D63FEF2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344" r="-1325"/>
          <a:stretch/>
        </p:blipFill>
        <p:spPr>
          <a:xfrm>
            <a:off x="4379686" y="5653175"/>
            <a:ext cx="2342373" cy="2315111"/>
          </a:xfrm>
          <a:prstGeom prst="rect">
            <a:avLst/>
          </a:prstGeom>
        </p:spPr>
      </p:pic>
      <p:pic>
        <p:nvPicPr>
          <p:cNvPr id="8" name="Hình ảnh 7" descr="Ảnh có chứa hình mẫu, biểu tượng, Đồ họa, thiết kế&#10;&#10;Mô tả được tự động tạo">
            <a:extLst>
              <a:ext uri="{FF2B5EF4-FFF2-40B4-BE49-F238E27FC236}">
                <a16:creationId xmlns:a16="http://schemas.microsoft.com/office/drawing/2014/main" id="{E117C232-8F6B-7ED0-5132-A6CDDDBAF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1257" y="5934348"/>
            <a:ext cx="1636486" cy="1636486"/>
          </a:xfrm>
          <a:prstGeom prst="rect">
            <a:avLst/>
          </a:prstGeom>
        </p:spPr>
      </p:pic>
      <p:pic>
        <p:nvPicPr>
          <p:cNvPr id="9" name="Hình ảnh 8" descr="Ảnh có chứa Đồ họa, Phông chữ, thiết kế đồ họa, biểu tượng&#10;&#10;Mô tả được tự động tạo">
            <a:extLst>
              <a:ext uri="{FF2B5EF4-FFF2-40B4-BE49-F238E27FC236}">
                <a16:creationId xmlns:a16="http://schemas.microsoft.com/office/drawing/2014/main" id="{5C506C7F-ECEE-7467-DC6E-27DFE3D524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76941" y="538099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2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794697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2.2 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lượng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56082" y="4257456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386497" y="4152622"/>
            <a:ext cx="13228641" cy="116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Tập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trung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vào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việc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đo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lường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mối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quan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hệ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số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giữa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biến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Sử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dụng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phương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pháp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thống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kê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toán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học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để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đánh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giá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cụ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thể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mức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độ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tương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quan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ảnh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hưởng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giữa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biến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</a:t>
            </a:r>
            <a:endParaRPr lang="vi-VN" b="1">
              <a:latin typeface="Arial"/>
              <a:ea typeface="+mn-lt"/>
              <a:cs typeface="Arial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7939" y="2750065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386496" y="2629869"/>
            <a:ext cx="13228641" cy="76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Phân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tích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định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là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một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phương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pháp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phân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tích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dữ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liệu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để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đo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lường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hiểu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mối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quan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hệ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số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lượng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giữa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5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5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biến</a:t>
            </a:r>
            <a:endParaRPr lang="vi-VN" sz="2500" b="1">
              <a:latin typeface="Arial"/>
              <a:ea typeface="+mn-lt"/>
              <a:cs typeface="Arial"/>
            </a:endParaRPr>
          </a:p>
        </p:txBody>
      </p:sp>
      <p:pic>
        <p:nvPicPr>
          <p:cNvPr id="8" name="Hình ảnh 7" descr="Ảnh có chứa trang phục, người, phim hoạt hình, thiết kế&#10;&#10;Mô tả được tự động tạo">
            <a:extLst>
              <a:ext uri="{FF2B5EF4-FFF2-40B4-BE49-F238E27FC236}">
                <a16:creationId xmlns:a16="http://schemas.microsoft.com/office/drawing/2014/main" id="{3E4D95C5-A0DF-7CE2-4C29-0684190FD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310" y="5927343"/>
            <a:ext cx="5523068" cy="3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963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719066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2.2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lượng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 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2558" y="3811196"/>
            <a:ext cx="724385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171160" y="3164586"/>
            <a:ext cx="1337363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Trong marketing,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định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sử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dụng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lượcc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xác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định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yếu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tố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nào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ảnh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hưởng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vi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mua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dự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đoán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kết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 </a:t>
            </a:r>
            <a:endParaRPr lang="vi-VN" sz="2800" b="1">
              <a:latin typeface="Arial"/>
              <a:cs typeface="Arial"/>
            </a:endParaRPr>
          </a:p>
        </p:txBody>
      </p:sp>
      <p:pic>
        <p:nvPicPr>
          <p:cNvPr id="9" name="Hình ảnh 8" descr="Ảnh có chứa Đồ họa, Phông chữ, thiết kế đồ họa, biểu tượng&#10;&#10;Mô tả được tự động tạo">
            <a:extLst>
              <a:ext uri="{FF2B5EF4-FFF2-40B4-BE49-F238E27FC236}">
                <a16:creationId xmlns:a16="http://schemas.microsoft.com/office/drawing/2014/main" id="{5C506C7F-ECEE-7467-DC6E-27DFE3D52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685" y="4896758"/>
            <a:ext cx="2743200" cy="2743200"/>
          </a:xfrm>
          <a:prstGeom prst="rect">
            <a:avLst/>
          </a:prstGeom>
        </p:spPr>
      </p:pic>
      <p:pic>
        <p:nvPicPr>
          <p:cNvPr id="6" name="Hình ảnh 5" descr="Ảnh có chứa Đồ họa, ảnh chụp màn hình, thiết kế đồ họa, Xanh điện&#10;&#10;Mô tả được tự động tạo">
            <a:extLst>
              <a:ext uri="{FF2B5EF4-FFF2-40B4-BE49-F238E27FC236}">
                <a16:creationId xmlns:a16="http://schemas.microsoft.com/office/drawing/2014/main" id="{4E0DE9EA-90DF-3D4A-E436-09684EAB4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5579884"/>
            <a:ext cx="3505199" cy="1376946"/>
          </a:xfrm>
          <a:prstGeom prst="rect">
            <a:avLst/>
          </a:prstGeom>
        </p:spPr>
      </p:pic>
      <p:pic>
        <p:nvPicPr>
          <p:cNvPr id="10" name="Hình ảnh 9" descr="Ảnh có chứa văn bản, ảnh chụp màn hình, Phông chữ, Đồ họa&#10;&#10;Mô tả được tự động tạo">
            <a:extLst>
              <a:ext uri="{FF2B5EF4-FFF2-40B4-BE49-F238E27FC236}">
                <a16:creationId xmlns:a16="http://schemas.microsoft.com/office/drawing/2014/main" id="{0257CBC7-6BCD-9C84-E36B-7A175CCDA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63828" y="558255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038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818754" y="547236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2.3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vi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8553" y="4672285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1988968" y="4872573"/>
            <a:ext cx="927116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Đánh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tác</a:t>
            </a:r>
            <a:endParaRPr lang="en-US" sz="2800" b="1" err="1">
              <a:solidFill>
                <a:srgbClr val="FFFFFF"/>
              </a:solidFill>
              <a:latin typeface="Arial"/>
              <a:cs typeface="Calibri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8553" y="3574548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1988967" y="3721690"/>
            <a:ext cx="738380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Nghiên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cứu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vi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513466E-637B-A533-DDD9-45EC6B9A7506}"/>
              </a:ext>
            </a:extLst>
          </p:cNvPr>
          <p:cNvSpPr txBox="1"/>
          <p:nvPr/>
        </p:nvSpPr>
        <p:spPr>
          <a:xfrm>
            <a:off x="1136254" y="2231632"/>
            <a:ext cx="15148941" cy="125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vi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quá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trình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tập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trung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vào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nghiên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cứu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đánh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vi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hiểu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dự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đoán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vi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tiêu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dùng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bao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gồm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endParaRPr lang="en-US" sz="280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ts val="3080"/>
              </a:lnSpc>
            </a:pPr>
            <a:endParaRPr lang="en-US" sz="2800" b="1">
              <a:solidFill>
                <a:srgbClr val="FFFFFF"/>
              </a:solidFill>
              <a:latin typeface="Arial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4BB62-F8F6-6600-D4FA-16AF42990E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4838" y="7072848"/>
            <a:ext cx="561100" cy="72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61617-D875-D1CC-1CDD-860E6950496B}"/>
              </a:ext>
            </a:extLst>
          </p:cNvPr>
          <p:cNvSpPr txBox="1"/>
          <p:nvPr/>
        </p:nvSpPr>
        <p:spPr>
          <a:xfrm>
            <a:off x="2025253" y="7104143"/>
            <a:ext cx="927116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Đánh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giá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tác</a:t>
            </a:r>
            <a:endParaRPr lang="en-US" sz="2800" b="1" err="1">
              <a:solidFill>
                <a:srgbClr val="FFFFFF"/>
              </a:solidFill>
              <a:latin typeface="Arial"/>
              <a:cs typeface="Calibri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DF45FE7-074C-53B4-A7AF-6A0046FC4E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6695" y="5801314"/>
            <a:ext cx="561100" cy="725170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90717DD7-5564-1513-AB42-B2E5DBACFB32}"/>
              </a:ext>
            </a:extLst>
          </p:cNvPr>
          <p:cNvSpPr txBox="1"/>
          <p:nvPr/>
        </p:nvSpPr>
        <p:spPr>
          <a:xfrm>
            <a:off x="2025252" y="5953261"/>
            <a:ext cx="738380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Dự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đoán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vi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tiêu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dùng</a:t>
            </a:r>
            <a:endParaRPr lang="vi-VN" sz="2800" err="1"/>
          </a:p>
        </p:txBody>
      </p:sp>
      <p:pic>
        <p:nvPicPr>
          <p:cNvPr id="16" name="Hình ảnh 15" descr="Ảnh có chứa Phông chữ, Đồ họa, biểu tượng, trái tim&#10;&#10;Mô tả được tự động tạo">
            <a:extLst>
              <a:ext uri="{FF2B5EF4-FFF2-40B4-BE49-F238E27FC236}">
                <a16:creationId xmlns:a16="http://schemas.microsoft.com/office/drawing/2014/main" id="{6BED1A9A-4CB3-4628-B42A-896F8F575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3761" y="4228835"/>
            <a:ext cx="6897007" cy="51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224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451140" y="0"/>
            <a:ext cx="13385721" cy="5143500"/>
            <a:chOff x="0" y="0"/>
            <a:chExt cx="17847628" cy="6858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89" b="5189"/>
            <a:stretch>
              <a:fillRect/>
            </a:stretch>
          </p:blipFill>
          <p:spPr>
            <a:xfrm>
              <a:off x="0" y="0"/>
              <a:ext cx="17847628" cy="68580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A572A-4027-A369-DE58-09B2F0212449}"/>
              </a:ext>
            </a:extLst>
          </p:cNvPr>
          <p:cNvSpPr txBox="1"/>
          <p:nvPr/>
        </p:nvSpPr>
        <p:spPr>
          <a:xfrm>
            <a:off x="538966" y="5477132"/>
            <a:ext cx="16573500" cy="2431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/>
            </a:pP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ỹ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5400" b="1" i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i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5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881486" y="451199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2.3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vi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lang="en-US" sz="4000" b="1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2661" y="4228252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074934" y="4421963"/>
            <a:ext cx="927116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Hiểu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sâu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hơn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về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tác</a:t>
            </a:r>
            <a:endParaRPr lang="vi-VN" sz="2800" err="1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6376" y="3119133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074933" y="3271080"/>
            <a:ext cx="738380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Xác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định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đặc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điểm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đối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tượng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tiêu</a:t>
            </a:r>
            <a:endParaRPr lang="vi-VN" sz="2800" err="1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513466E-637B-A533-DDD9-45EC6B9A7506}"/>
              </a:ext>
            </a:extLst>
          </p:cNvPr>
          <p:cNvSpPr txBox="1"/>
          <p:nvPr/>
        </p:nvSpPr>
        <p:spPr>
          <a:xfrm>
            <a:off x="1258504" y="1928507"/>
            <a:ext cx="1542108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vi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ứng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dụng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rất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trọng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lĩnh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vực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áp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dụng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trong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khác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nhau</a:t>
            </a:r>
            <a:endParaRPr lang="vi-VN" sz="2800" b="1">
              <a:latin typeface="Arial"/>
              <a:cs typeface="Arial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DF45FE7-074C-53B4-A7AF-6A0046FC4E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2661" y="5350704"/>
            <a:ext cx="561100" cy="725170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90717DD7-5564-1513-AB42-B2E5DBACFB32}"/>
              </a:ext>
            </a:extLst>
          </p:cNvPr>
          <p:cNvSpPr txBox="1"/>
          <p:nvPr/>
        </p:nvSpPr>
        <p:spPr>
          <a:xfrm>
            <a:off x="2111218" y="5502651"/>
            <a:ext cx="738380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trải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nghiệm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hàng</a:t>
            </a:r>
            <a:endParaRPr lang="vi-VN" sz="2800" err="1"/>
          </a:p>
        </p:txBody>
      </p:sp>
      <p:pic>
        <p:nvPicPr>
          <p:cNvPr id="16" name="Hình ảnh 15" descr="Ảnh có chứa văn bản, Phông chữ, Đồ họa, biểu tượng&#10;&#10;Mô tả được tự động tạo">
            <a:extLst>
              <a:ext uri="{FF2B5EF4-FFF2-40B4-BE49-F238E27FC236}">
                <a16:creationId xmlns:a16="http://schemas.microsoft.com/office/drawing/2014/main" id="{D88284DD-275D-2648-28F5-DDF611956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467" y="6493724"/>
            <a:ext cx="2743199" cy="2468879"/>
          </a:xfrm>
          <a:prstGeom prst="rect">
            <a:avLst/>
          </a:prstGeom>
        </p:spPr>
      </p:pic>
      <p:pic>
        <p:nvPicPr>
          <p:cNvPr id="18" name="Hình ảnh 17" descr="Ảnh có chứa văn bản, Phông chữ, Đồ họa, biểu tượng&#10;&#10;Mô tả được tự động tạo">
            <a:extLst>
              <a:ext uri="{FF2B5EF4-FFF2-40B4-BE49-F238E27FC236}">
                <a16:creationId xmlns:a16="http://schemas.microsoft.com/office/drawing/2014/main" id="{9D8165DB-CFC8-DD4B-2F50-B05051755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2173" y="6258138"/>
            <a:ext cx="5464628" cy="2940050"/>
          </a:xfrm>
          <a:prstGeom prst="rect">
            <a:avLst/>
          </a:prstGeom>
        </p:spPr>
      </p:pic>
      <p:pic>
        <p:nvPicPr>
          <p:cNvPr id="20" name="Hình ảnh 19" descr="Ảnh có chứa Đồ họa, biểu tượng, Phông chữ, vòng tròn&#10;&#10;Mô tả được tự động tạo">
            <a:extLst>
              <a:ext uri="{FF2B5EF4-FFF2-40B4-BE49-F238E27FC236}">
                <a16:creationId xmlns:a16="http://schemas.microsoft.com/office/drawing/2014/main" id="{A7D81DDA-A339-3A30-F7A8-8587342792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2687" y="6675089"/>
            <a:ext cx="5029199" cy="21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34322" y="1394405"/>
            <a:ext cx="9635963" cy="235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defRPr/>
            </a:pP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.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Tổng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tính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Marketing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Hình ảnh 2" descr="Ảnh có chứa văn bản, ảnh chụp màn hình, Phông chữ, Nhiều màu sắc&#10;&#10;Mô tả được tự động tạo">
            <a:extLst>
              <a:ext uri="{FF2B5EF4-FFF2-40B4-BE49-F238E27FC236}">
                <a16:creationId xmlns:a16="http://schemas.microsoft.com/office/drawing/2014/main" id="{0B84BE09-EFE8-D1AE-7B4B-C1DDD6FB2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599" y="2039681"/>
            <a:ext cx="10653484" cy="55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297041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-471714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529114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7770422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8894" y="850119"/>
            <a:ext cx="6188821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9799"/>
              </a:lnSpc>
              <a:buFont typeface="Arial"/>
              <a:buChar char="•"/>
              <a:defRPr/>
            </a:pP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lệ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chuyển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lang="en-US" sz="40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 descr="Ảnh có chứa văn bản, Phông chữ, màu trắng, hàng&#10;&#10;Mô tả được tự động tạo">
            <a:extLst>
              <a:ext uri="{FF2B5EF4-FFF2-40B4-BE49-F238E27FC236}">
                <a16:creationId xmlns:a16="http://schemas.microsoft.com/office/drawing/2014/main" id="{E1047BC3-BA13-E207-787B-DDF36C4589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1" t="13526" r="181" b="14263"/>
          <a:stretch/>
        </p:blipFill>
        <p:spPr>
          <a:xfrm>
            <a:off x="1903503" y="3802743"/>
            <a:ext cx="14142284" cy="1252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4E8DC34-E1CD-5C56-CCBA-9160AAF5DEE8}"/>
              </a:ext>
            </a:extLst>
          </p:cNvPr>
          <p:cNvSpPr txBox="1"/>
          <p:nvPr/>
        </p:nvSpPr>
        <p:spPr>
          <a:xfrm>
            <a:off x="1899360" y="2413061"/>
            <a:ext cx="1848722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tỷ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lệ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người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dùng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thực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hiện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động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tiêu sau khi tiếp xúc với</a:t>
            </a:r>
            <a:endParaRPr lang="vi-VN" sz="2800" b="1">
              <a:latin typeface="Arial"/>
              <a:cs typeface="Arial"/>
            </a:endParaRPr>
          </a:p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trang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web,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hoặc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nội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dung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nào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</a:t>
            </a:r>
            <a:endParaRPr lang="vi-VN" sz="2800" b="1">
              <a:latin typeface="Arial"/>
              <a:cs typeface="Arial"/>
            </a:endParaRPr>
          </a:p>
        </p:txBody>
      </p:sp>
      <p:pic>
        <p:nvPicPr>
          <p:cNvPr id="12" name="Hình ảnh 11" descr="Ảnh có chứa biểu tượng, Phông chữ, Đồ họa, thiết kế&#10;&#10;Mô tả được tự động tạo">
            <a:extLst>
              <a:ext uri="{FF2B5EF4-FFF2-40B4-BE49-F238E27FC236}">
                <a16:creationId xmlns:a16="http://schemas.microsoft.com/office/drawing/2014/main" id="{ED58E39F-D8A7-8806-0DF4-6A6BC3372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971" y="6000311"/>
            <a:ext cx="2743199" cy="245923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A226D918-C8A9-ADE2-9F22-8EEEE08FC714}"/>
              </a:ext>
            </a:extLst>
          </p:cNvPr>
          <p:cNvSpPr txBox="1"/>
          <p:nvPr/>
        </p:nvSpPr>
        <p:spPr>
          <a:xfrm>
            <a:off x="4355903" y="7464032"/>
            <a:ext cx="1358865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1000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lượt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hiển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thị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quảng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cáo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5DCB101-8CC1-595F-9AC9-082D70052085}"/>
              </a:ext>
            </a:extLst>
          </p:cNvPr>
          <p:cNvSpPr txBox="1"/>
          <p:nvPr/>
        </p:nvSpPr>
        <p:spPr>
          <a:xfrm>
            <a:off x="4374046" y="6321032"/>
            <a:ext cx="184872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50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đơn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hàng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được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tạo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ra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2D4A88E-11EB-707A-3195-FEDBB727CBDC}"/>
              </a:ext>
            </a:extLst>
          </p:cNvPr>
          <p:cNvSpPr txBox="1"/>
          <p:nvPr/>
        </p:nvSpPr>
        <p:spPr>
          <a:xfrm>
            <a:off x="11602160" y="6854432"/>
            <a:ext cx="184872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X 100%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7C5CE45D-5FC6-B338-B7F3-FA7A756178AD}"/>
              </a:ext>
            </a:extLst>
          </p:cNvPr>
          <p:cNvSpPr txBox="1"/>
          <p:nvPr/>
        </p:nvSpPr>
        <p:spPr>
          <a:xfrm>
            <a:off x="14004274" y="6843546"/>
            <a:ext cx="184872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= 5%</a:t>
            </a:r>
          </a:p>
        </p:txBody>
      </p:sp>
      <p:pic>
        <p:nvPicPr>
          <p:cNvPr id="22" name="Hình ảnh 21" descr="Hình ảnh Dấu Gạch Ngang Màu đen Và Trắng PNG , Quy Tắc, đánh Máy, Chất  Giọng PNG và Vector với nền trong suốt để tải xuống miễn phí">
            <a:extLst>
              <a:ext uri="{FF2B5EF4-FFF2-40B4-BE49-F238E27FC236}">
                <a16:creationId xmlns:a16="http://schemas.microsoft.com/office/drawing/2014/main" id="{B1E2053F-99D3-CA5F-3C6E-CD082B8950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232" r="-5678" b="42544"/>
          <a:stretch/>
        </p:blipFill>
        <p:spPr>
          <a:xfrm flipV="1">
            <a:off x="5522687" y="7005178"/>
            <a:ext cx="3443241" cy="4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6" grpId="0"/>
      <p:bldP spid="18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206326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-562429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619829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7679707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037" y="432833"/>
            <a:ext cx="11522820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9799"/>
              </a:lnSpc>
              <a:buFont typeface="Arial"/>
              <a:buChar char="•"/>
              <a:defRPr/>
            </a:pP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lệ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ROI (Return on Investment)</a:t>
            </a:r>
            <a:endParaRPr 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4E8DC34-E1CD-5C56-CCBA-9160AAF5DEE8}"/>
              </a:ext>
            </a:extLst>
          </p:cNvPr>
          <p:cNvSpPr txBox="1"/>
          <p:nvPr/>
        </p:nvSpPr>
        <p:spPr>
          <a:xfrm>
            <a:off x="1899360" y="2013917"/>
            <a:ext cx="1848722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lường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suất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lợi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nhuận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nghiệp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việc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đầu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tư</a:t>
            </a:r>
            <a:endParaRPr lang="vi-VN" sz="2800" b="1" err="1">
              <a:latin typeface="Arial"/>
              <a:cs typeface="Arial"/>
            </a:endParaRPr>
          </a:p>
          <a:p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tuyến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</a:t>
            </a:r>
            <a:endParaRPr lang="vi-VN" sz="2800" b="1">
              <a:latin typeface="Arial"/>
              <a:ea typeface="+mn-lt"/>
              <a:cs typeface="Arial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226D918-C8A9-ADE2-9F22-8EEEE08FC714}"/>
              </a:ext>
            </a:extLst>
          </p:cNvPr>
          <p:cNvSpPr txBox="1"/>
          <p:nvPr/>
        </p:nvSpPr>
        <p:spPr>
          <a:xfrm>
            <a:off x="4355903" y="6157746"/>
            <a:ext cx="1358865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15.000$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thu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về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từ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chiến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dịch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đó</a:t>
            </a:r>
            <a:endParaRPr lang="vi-VN" err="1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5DCB101-8CC1-595F-9AC9-082D70052085}"/>
              </a:ext>
            </a:extLst>
          </p:cNvPr>
          <p:cNvSpPr txBox="1"/>
          <p:nvPr/>
        </p:nvSpPr>
        <p:spPr>
          <a:xfrm>
            <a:off x="4355904" y="5014746"/>
            <a:ext cx="1015965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10.000$ chi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cho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các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chiến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dịch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quảng</a:t>
            </a:r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Calibri"/>
              </a:rPr>
              <a:t>cáo</a:t>
            </a:r>
            <a:endParaRPr lang="vi-VN" err="1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2D4A88E-11EB-707A-3195-FEDBB727CBDC}"/>
              </a:ext>
            </a:extLst>
          </p:cNvPr>
          <p:cNvSpPr txBox="1"/>
          <p:nvPr/>
        </p:nvSpPr>
        <p:spPr>
          <a:xfrm>
            <a:off x="8082446" y="7598288"/>
            <a:ext cx="184872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X 100%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7C5CE45D-5FC6-B338-B7F3-FA7A756178AD}"/>
              </a:ext>
            </a:extLst>
          </p:cNvPr>
          <p:cNvSpPr txBox="1"/>
          <p:nvPr/>
        </p:nvSpPr>
        <p:spPr>
          <a:xfrm>
            <a:off x="10230560" y="7605545"/>
            <a:ext cx="18320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= 50%</a:t>
            </a:r>
          </a:p>
        </p:txBody>
      </p:sp>
      <p:pic>
        <p:nvPicPr>
          <p:cNvPr id="3" name="Hình ảnh 2" descr="Ảnh có chứa văn bản, Phông chữ, hàng, màu trắng&#10;&#10;Mô tả được tự động tạo">
            <a:extLst>
              <a:ext uri="{FF2B5EF4-FFF2-40B4-BE49-F238E27FC236}">
                <a16:creationId xmlns:a16="http://schemas.microsoft.com/office/drawing/2014/main" id="{CAA9316A-C55F-9FA4-F89B-B7AC5A896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970" y="3512231"/>
            <a:ext cx="13457917" cy="108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 descr="Ảnh có chứa Mặt người, người, phim hoạt hình, hình mẫu&#10;&#10;Mô tả được tự động tạo">
            <a:extLst>
              <a:ext uri="{FF2B5EF4-FFF2-40B4-BE49-F238E27FC236}">
                <a16:creationId xmlns:a16="http://schemas.microsoft.com/office/drawing/2014/main" id="{B264197F-492B-06F4-C8DB-E538F0091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115" y="4747215"/>
            <a:ext cx="2217057" cy="2046478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B3F0C69C-1219-737B-6B7C-1D6F659401DC}"/>
              </a:ext>
            </a:extLst>
          </p:cNvPr>
          <p:cNvSpPr txBox="1"/>
          <p:nvPr/>
        </p:nvSpPr>
        <p:spPr>
          <a:xfrm>
            <a:off x="4577245" y="7231803"/>
            <a:ext cx="33560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15000 - 10000</a:t>
            </a:r>
            <a:endParaRPr lang="vi-VN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DFE00A7-0F4B-3653-4848-F54EB6DA4C72}"/>
              </a:ext>
            </a:extLst>
          </p:cNvPr>
          <p:cNvSpPr txBox="1"/>
          <p:nvPr/>
        </p:nvSpPr>
        <p:spPr>
          <a:xfrm>
            <a:off x="5266674" y="7921231"/>
            <a:ext cx="15780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/>
                <a:cs typeface="Calibri"/>
              </a:rPr>
              <a:t>10000</a:t>
            </a:r>
            <a:endParaRPr lang="vi-VN"/>
          </a:p>
        </p:txBody>
      </p:sp>
      <p:pic>
        <p:nvPicPr>
          <p:cNvPr id="21" name="Hình ảnh 20" descr="Hình ảnh Dấu Gạch Ngang Màu đen Và Trắng PNG , Quy Tắc, đánh Máy, Chất  Giọng PNG và Vector với nền trong suốt để tải xuống miễn phí">
            <a:extLst>
              <a:ext uri="{FF2B5EF4-FFF2-40B4-BE49-F238E27FC236}">
                <a16:creationId xmlns:a16="http://schemas.microsoft.com/office/drawing/2014/main" id="{E91A3EEE-F043-8BD6-0613-94EBFD203D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232" r="-5678" b="42544"/>
          <a:stretch/>
        </p:blipFill>
        <p:spPr>
          <a:xfrm>
            <a:off x="4760686" y="7639833"/>
            <a:ext cx="2898956" cy="417629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C5AB0BF-B8A2-D718-19E9-9789C9BA81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06415" y="7603053"/>
            <a:ext cx="724385" cy="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6" grpId="0"/>
      <p:bldP spid="18" grpId="0"/>
      <p:bldP spid="20" grpId="0"/>
      <p:bldP spid="15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95927" y="-918575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26017" y="6497524"/>
            <a:ext cx="14912409" cy="110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 algn="ctr">
              <a:lnSpc>
                <a:spcPts val="9799"/>
              </a:lnSpc>
              <a:buFont typeface="+mj-lt"/>
              <a:buAutoNum type="romanUcPeriod" startAt="3"/>
            </a:pP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dựng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đồ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lang="en-US" sz="5400" b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9B42FAF-097B-3B12-C642-9AA54B465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44182" y="-1155630"/>
            <a:ext cx="5275385" cy="4114800"/>
          </a:xfrm>
          <a:prstGeom prst="rect">
            <a:avLst/>
          </a:prstGeom>
        </p:spPr>
      </p:pic>
      <p:pic>
        <p:nvPicPr>
          <p:cNvPr id="6" name="Picture 5" descr="Dịch vụ phân tích định lượng, xử lý số liệu với SPSS, AMOS, STATA">
            <a:extLst>
              <a:ext uri="{FF2B5EF4-FFF2-40B4-BE49-F238E27FC236}">
                <a16:creationId xmlns:a16="http://schemas.microsoft.com/office/drawing/2014/main" id="{638ED792-2C7B-0AF4-3B01-E43FA9738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004" y="-5780"/>
            <a:ext cx="10916728" cy="65245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40722" y="762000"/>
            <a:ext cx="14032252" cy="110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0" indent="-1143000" algn="ctr">
              <a:lnSpc>
                <a:spcPts val="9799"/>
              </a:lnSpc>
              <a:buAutoNum type="arabicPeriod"/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bài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endParaRPr lang="en-US" sz="5400" b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3" name="Hình ảnh 32" descr="Ảnh có chứa văn bản, ảnh chụp màn hình, vòng tròn, biểu tượng&#10;&#10;Mô tả được tự động tạo">
            <a:extLst>
              <a:ext uri="{FF2B5EF4-FFF2-40B4-BE49-F238E27FC236}">
                <a16:creationId xmlns:a16="http://schemas.microsoft.com/office/drawing/2014/main" id="{3BAE1B12-7D20-7E78-D9E6-2BB136DD6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115" y="2048244"/>
            <a:ext cx="7315200" cy="74786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165230"/>
            <a:ext cx="5275385" cy="4114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980180" y="2175648"/>
            <a:ext cx="1540352" cy="1547256"/>
            <a:chOff x="1813" y="0"/>
            <a:chExt cx="809173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98323" y="4142578"/>
            <a:ext cx="1540352" cy="1547256"/>
            <a:chOff x="1813" y="0"/>
            <a:chExt cx="809173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4B3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84294" y="2494228"/>
            <a:ext cx="932127" cy="91009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664151" y="762000"/>
            <a:ext cx="10959698" cy="110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Mô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tả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bài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endParaRPr lang="vi-VN" sz="5400" b="1">
              <a:latin typeface="Arial"/>
              <a:cs typeface="Arial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205D4786-218F-7838-C34C-85D8698FAF65}"/>
              </a:ext>
            </a:extLst>
          </p:cNvPr>
          <p:cNvSpPr txBox="1"/>
          <p:nvPr/>
        </p:nvSpPr>
        <p:spPr>
          <a:xfrm>
            <a:off x="4566361" y="2475374"/>
            <a:ext cx="1141202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nghiệp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đang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đầu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tư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bỏ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ra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tiền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thực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hiện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sản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phẩm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họ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trên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nền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tảng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online Facebook,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Youtube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Tiktok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2" name="Picture 21">
            <a:extLst>
              <a:ext uri="{FF2B5EF4-FFF2-40B4-BE49-F238E27FC236}">
                <a16:creationId xmlns:a16="http://schemas.microsoft.com/office/drawing/2014/main" id="{68941AC4-70B4-FB27-9ED3-4AFA75D8F0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04155" y="4392029"/>
            <a:ext cx="921830" cy="1069634"/>
          </a:xfrm>
          <a:prstGeom prst="rect">
            <a:avLst/>
          </a:prstGeom>
        </p:spPr>
      </p:pic>
      <p:sp>
        <p:nvSpPr>
          <p:cNvPr id="36" name="TextBox 9">
            <a:extLst>
              <a:ext uri="{FF2B5EF4-FFF2-40B4-BE49-F238E27FC236}">
                <a16:creationId xmlns:a16="http://schemas.microsoft.com/office/drawing/2014/main" id="{5EE9FC4C-292F-0444-BF12-DB7CB7ED9D88}"/>
              </a:ext>
            </a:extLst>
          </p:cNvPr>
          <p:cNvSpPr txBox="1"/>
          <p:nvPr/>
        </p:nvSpPr>
        <p:spPr>
          <a:xfrm>
            <a:off x="4566360" y="4434802"/>
            <a:ext cx="10959698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Bây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giờ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họ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muốn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biết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xu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hƣớng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trường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hiện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nhưt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hế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nào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rằng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pháp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marketing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hiện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tại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đang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thật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sự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phù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hợp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cận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hàng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mang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lại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lợi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nhuận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hay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không</a:t>
            </a:r>
            <a:endParaRPr lang="en-US" sz="2800" b="1">
              <a:solidFill>
                <a:srgbClr val="FFFFFF"/>
              </a:solidFill>
              <a:latin typeface="Arial"/>
              <a:cs typeface="Calibri"/>
            </a:endParaRPr>
          </a:p>
        </p:txBody>
      </p:sp>
      <p:pic>
        <p:nvPicPr>
          <p:cNvPr id="38" name="Hình ảnh 37" descr="Ảnh có chứa Mặt người, người, phim hoạt hình, hình mẫu&#10;&#10;Mô tả được tự động tạo">
            <a:extLst>
              <a:ext uri="{FF2B5EF4-FFF2-40B4-BE49-F238E27FC236}">
                <a16:creationId xmlns:a16="http://schemas.microsoft.com/office/drawing/2014/main" id="{61A0D307-705D-63B3-1E5D-B3C5FE2CC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0115" y="6017216"/>
            <a:ext cx="2217057" cy="2046478"/>
          </a:xfrm>
          <a:prstGeom prst="rect">
            <a:avLst/>
          </a:prstGeom>
        </p:spPr>
      </p:pic>
      <p:sp>
        <p:nvSpPr>
          <p:cNvPr id="40" name="TextBox 9">
            <a:extLst>
              <a:ext uri="{FF2B5EF4-FFF2-40B4-BE49-F238E27FC236}">
                <a16:creationId xmlns:a16="http://schemas.microsoft.com/office/drawing/2014/main" id="{C200F80A-2E4E-D828-C8C3-E6325BD79A08}"/>
              </a:ext>
            </a:extLst>
          </p:cNvPr>
          <p:cNvSpPr txBox="1"/>
          <p:nvPr/>
        </p:nvSpPr>
        <p:spPr>
          <a:xfrm>
            <a:off x="4566359" y="7011087"/>
            <a:ext cx="1141202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tiêu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họ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tìm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ra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những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giải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pháp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giúp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tiết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kiệm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chi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phí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đạt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lợi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nhuận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tốt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hơn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cho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nghiệp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họ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.</a:t>
            </a:r>
            <a:endParaRPr lang="vi-VN" sz="2800" b="1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6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sp>
        <p:nvSpPr>
          <p:cNvPr id="6" name="TextBox 23">
            <a:extLst>
              <a:ext uri="{FF2B5EF4-FFF2-40B4-BE49-F238E27FC236}">
                <a16:creationId xmlns:a16="http://schemas.microsoft.com/office/drawing/2014/main" id="{DFB5B0FF-C658-15B3-196A-B92CF99DADE7}"/>
              </a:ext>
            </a:extLst>
          </p:cNvPr>
          <p:cNvSpPr txBox="1"/>
          <p:nvPr/>
        </p:nvSpPr>
        <p:spPr>
          <a:xfrm>
            <a:off x="3083579" y="5479142"/>
            <a:ext cx="13046126" cy="233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Áp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nghiên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cứu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dựng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lĩnh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vực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 marketing. </a:t>
            </a:r>
          </a:p>
          <a:p>
            <a:pPr algn="ctr">
              <a:lnSpc>
                <a:spcPts val="9799"/>
              </a:lnSpc>
            </a:pPr>
            <a:endParaRPr lang="en-US" sz="54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Hình ảnh 6" descr="Ảnh có chứa Đồ họa, văn bản, thiết kế đồ họa, hình mẫu&#10;&#10;Mô tả được tự động tạo">
            <a:extLst>
              <a:ext uri="{FF2B5EF4-FFF2-40B4-BE49-F238E27FC236}">
                <a16:creationId xmlns:a16="http://schemas.microsoft.com/office/drawing/2014/main" id="{E03EB591-2ECD-1749-69BD-5F69977C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71929"/>
            <a:ext cx="9144000" cy="60960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4056EF9-729B-AB02-A8A2-2D1DBFCD9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21859" y="6645565"/>
            <a:ext cx="4460184" cy="34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8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659898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-108857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166257"/>
            <a:ext cx="5275385" cy="4114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87865" y="4027715"/>
            <a:ext cx="5970413" cy="110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endParaRPr lang="vi-VN" b="1">
              <a:latin typeface="Arial"/>
              <a:cs typeface="Arial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846417F3-7FD1-5A67-F0B7-369ED125DD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35375" y="1573222"/>
            <a:ext cx="561100" cy="725170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205D4786-218F-7838-C34C-85D8698FAF65}"/>
              </a:ext>
            </a:extLst>
          </p:cNvPr>
          <p:cNvSpPr txBox="1"/>
          <p:nvPr/>
        </p:nvSpPr>
        <p:spPr>
          <a:xfrm>
            <a:off x="9410503" y="1658946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Xác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định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nguồn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liệu</a:t>
            </a:r>
            <a:endParaRPr lang="vi-VN" sz="2800" err="1"/>
          </a:p>
        </p:txBody>
      </p:sp>
      <p:pic>
        <p:nvPicPr>
          <p:cNvPr id="5" name="Hình ảnh 4" descr="Ảnh có chứa ảnh chụp màn hình, vòng tròn, thiết kế, tác phẩm nghệ thuật&#10;&#10;Mô tả được tự động tạo">
            <a:extLst>
              <a:ext uri="{FF2B5EF4-FFF2-40B4-BE49-F238E27FC236}">
                <a16:creationId xmlns:a16="http://schemas.microsoft.com/office/drawing/2014/main" id="{2577E3D3-EAFA-7ABE-F3A9-0BAEFD751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3686" y="1111757"/>
            <a:ext cx="2380342" cy="1477629"/>
          </a:xfrm>
          <a:prstGeom prst="rect">
            <a:avLst/>
          </a:prstGeom>
        </p:spPr>
      </p:pic>
      <p:pic>
        <p:nvPicPr>
          <p:cNvPr id="6" name="Hình ảnh 5" descr="Ảnh có chứa vòng tròn, ảnh chụp màn hình, Đồ họa, thiết kế đồ họa&#10;&#10;Mô tả được tự động tạo">
            <a:extLst>
              <a:ext uri="{FF2B5EF4-FFF2-40B4-BE49-F238E27FC236}">
                <a16:creationId xmlns:a16="http://schemas.microsoft.com/office/drawing/2014/main" id="{353D0B92-10CA-B175-59A0-4BC9E4D4C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8114" y="2671723"/>
            <a:ext cx="2198915" cy="146012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0DCFDD3-D70C-6149-422B-58883CE547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35375" y="3042794"/>
            <a:ext cx="561100" cy="72517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DEBF1B0-C433-1018-711D-387C0AF861FE}"/>
              </a:ext>
            </a:extLst>
          </p:cNvPr>
          <p:cNvSpPr txBox="1"/>
          <p:nvPr/>
        </p:nvSpPr>
        <p:spPr>
          <a:xfrm>
            <a:off x="9410503" y="3219233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Tiền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xử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lý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bộ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liệu</a:t>
            </a:r>
            <a:endParaRPr lang="vi-VN" sz="2800"/>
          </a:p>
        </p:txBody>
      </p:sp>
      <p:pic>
        <p:nvPicPr>
          <p:cNvPr id="9" name="Hình ảnh 8" descr="Ảnh có chứa màu vàng, ảnh chụp màn hình, thiết kế&#10;&#10;Mô tả được tự động tạo">
            <a:extLst>
              <a:ext uri="{FF2B5EF4-FFF2-40B4-BE49-F238E27FC236}">
                <a16:creationId xmlns:a16="http://schemas.microsoft.com/office/drawing/2014/main" id="{201D3F73-8212-4FFD-C428-699A9D2BD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115" y="4426403"/>
            <a:ext cx="2380343" cy="1452336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C62AF675-077A-A897-517A-1B644AC1DD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35375" y="4784509"/>
            <a:ext cx="561100" cy="725170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39748CF2-2099-F35E-938A-523F47532AB2}"/>
              </a:ext>
            </a:extLst>
          </p:cNvPr>
          <p:cNvSpPr txBox="1"/>
          <p:nvPr/>
        </p:nvSpPr>
        <p:spPr>
          <a:xfrm>
            <a:off x="9410503" y="4960946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với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Power BI</a:t>
            </a:r>
            <a:endParaRPr lang="vi-VN" sz="280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70F7EA0-47FC-006D-F4C2-93DF474FA9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35374" y="6417365"/>
            <a:ext cx="561100" cy="72517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2E687ED3-9E3F-A33B-5A13-37A543D56CCD}"/>
              </a:ext>
            </a:extLst>
          </p:cNvPr>
          <p:cNvSpPr txBox="1"/>
          <p:nvPr/>
        </p:nvSpPr>
        <p:spPr>
          <a:xfrm>
            <a:off x="9410502" y="6575659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Dashboard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báo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cáo</a:t>
            </a:r>
            <a:endParaRPr lang="vi-VN" sz="2800" err="1"/>
          </a:p>
        </p:txBody>
      </p:sp>
      <p:pic>
        <p:nvPicPr>
          <p:cNvPr id="20" name="Hình ảnh 19" descr="Ảnh có chứa Nhiều màu sắc, Đồ họa, vòng tròn, sáng tạo&#10;&#10;Mô tả được tự động tạo">
            <a:extLst>
              <a:ext uri="{FF2B5EF4-FFF2-40B4-BE49-F238E27FC236}">
                <a16:creationId xmlns:a16="http://schemas.microsoft.com/office/drawing/2014/main" id="{D3321206-3CA5-93BA-1AFD-F8A951335F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2828" y="6057459"/>
            <a:ext cx="1491344" cy="1437794"/>
          </a:xfrm>
          <a:prstGeom prst="rect">
            <a:avLst/>
          </a:prstGeom>
        </p:spPr>
      </p:pic>
      <p:pic>
        <p:nvPicPr>
          <p:cNvPr id="21" name="Hình ảnh 20" descr="Ảnh có chứa Đồ họa, văn bản, thiết kế đồ họa, hình mẫu&#10;&#10;Mô tả được tự động tạo">
            <a:extLst>
              <a:ext uri="{FF2B5EF4-FFF2-40B4-BE49-F238E27FC236}">
                <a16:creationId xmlns:a16="http://schemas.microsoft.com/office/drawing/2014/main" id="{3D20E023-7053-39E6-70FA-E1962C6D3C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0828" y="7585528"/>
            <a:ext cx="2743200" cy="1828800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7ED5F478-89CD-B846-5CE4-326FCE3544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35373" y="8195363"/>
            <a:ext cx="561100" cy="725170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62D986F5-623A-8DB6-D14D-69BBDF1A65C6}"/>
              </a:ext>
            </a:extLst>
          </p:cNvPr>
          <p:cNvSpPr txBox="1"/>
          <p:nvPr/>
        </p:nvSpPr>
        <p:spPr>
          <a:xfrm>
            <a:off x="9410502" y="8317372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Kết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luận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đưa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ra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giải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pháp</a:t>
            </a:r>
            <a:endParaRPr lang="vi-VN" sz="2800" err="1"/>
          </a:p>
        </p:txBody>
      </p:sp>
    </p:spTree>
    <p:extLst>
      <p:ext uri="{BB962C8B-B14F-4D97-AF65-F5344CB8AC3E}">
        <p14:creationId xmlns:p14="http://schemas.microsoft.com/office/powerpoint/2010/main" val="2898942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1" grpId="0"/>
      <p:bldP spid="14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040296" y="4247180"/>
            <a:ext cx="10959698" cy="11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6999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6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999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69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999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6999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What is a Data Source: Definitions, Types, Examples">
            <a:extLst>
              <a:ext uri="{FF2B5EF4-FFF2-40B4-BE49-F238E27FC236}">
                <a16:creationId xmlns:a16="http://schemas.microsoft.com/office/drawing/2014/main" id="{B5ED3E13-13C6-2B1F-68D3-EE02FDC4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8628"/>
            <a:ext cx="10776573" cy="62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0" y="3965004"/>
            <a:ext cx="8819535" cy="235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Tổng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Hệ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thống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kinh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doanh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minh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How Business Intelligence Can Help You with Better Decision-Making -  LatentView Analytics">
            <a:extLst>
              <a:ext uri="{FF2B5EF4-FFF2-40B4-BE49-F238E27FC236}">
                <a16:creationId xmlns:a16="http://schemas.microsoft.com/office/drawing/2014/main" id="{23A8CE26-3A21-CC18-0606-1BD27ABD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422227"/>
            <a:ext cx="84010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92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369612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-526143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583543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7715993"/>
            <a:ext cx="4460184" cy="3478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66029" y="3288166"/>
            <a:ext cx="7586114" cy="616714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476994"/>
            <a:ext cx="16175120" cy="1054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3.1 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kumimoji="0" lang="vi-VN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16149" y="2317078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064707" y="2457231"/>
            <a:ext cx="927116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Dữ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liệu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được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lấy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từ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: https://www.kaggle.com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Lato"/>
              <a:cs typeface="Arial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8C0008F1-CED9-E4E8-9D91-B95511C826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16149" y="3504809"/>
            <a:ext cx="561100" cy="725170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C9AD04BD-1FA7-F998-415A-FB515DCC6C03}"/>
              </a:ext>
            </a:extLst>
          </p:cNvPr>
          <p:cNvSpPr txBox="1"/>
          <p:nvPr/>
        </p:nvSpPr>
        <p:spPr>
          <a:xfrm>
            <a:off x="2064706" y="3483491"/>
            <a:ext cx="738380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Dữ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liệu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xoay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quanh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các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chiến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dịch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quảng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cáo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nền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thu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thập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từ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năm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2017-2020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có</a:t>
            </a:r>
            <a:r>
              <a:rPr kumimoji="0" lang="en-US" sz="2800" b="1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dung </a:t>
            </a:r>
            <a:r>
              <a:rPr kumimoji="0" lang="en-US" sz="2800" b="1" i="0" u="none" strike="noStrike" kern="1200" cap="none" spc="0" normalizeH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lượng</a:t>
            </a:r>
            <a:r>
              <a:rPr kumimoji="0" lang="en-US" sz="2800" b="1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43.6 KB</a:t>
            </a:r>
            <a:endParaRPr kumimoji="0" lang="vi-V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4D06EEA4-5370-A060-FB14-8B855D288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16149" y="4730847"/>
            <a:ext cx="561100" cy="72517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6BC73DC6-3E69-DD00-1559-BC15EC81E5E5}"/>
              </a:ext>
            </a:extLst>
          </p:cNvPr>
          <p:cNvSpPr txBox="1"/>
          <p:nvPr/>
        </p:nvSpPr>
        <p:spPr>
          <a:xfrm>
            <a:off x="1992135" y="4940851"/>
            <a:ext cx="731122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Gồm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4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bảng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endParaRPr kumimoji="0" lang="vi-V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2D746BE7-41BD-5216-A9C6-5A50EAD78D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98826" y="5680932"/>
            <a:ext cx="561100" cy="72517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8A18A7F9-6C57-8C0D-41B1-0041932BF937}"/>
              </a:ext>
            </a:extLst>
          </p:cNvPr>
          <p:cNvSpPr txBox="1"/>
          <p:nvPr/>
        </p:nvSpPr>
        <p:spPr>
          <a:xfrm>
            <a:off x="2874812" y="5890936"/>
            <a:ext cx="731122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Ad Budget</a:t>
            </a:r>
            <a:endParaRPr kumimoji="0" lang="vi-V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FB530400-D4A9-0D64-5CB7-84EA27757E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98826" y="6682844"/>
            <a:ext cx="561100" cy="725170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95D527CC-68EC-CF5B-3C08-8D6C1558879C}"/>
              </a:ext>
            </a:extLst>
          </p:cNvPr>
          <p:cNvSpPr txBox="1"/>
          <p:nvPr/>
        </p:nvSpPr>
        <p:spPr>
          <a:xfrm>
            <a:off x="2874812" y="6892848"/>
            <a:ext cx="731122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Impression Cost</a:t>
            </a:r>
            <a:endParaRPr kumimoji="0" lang="vi-V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D3D87490-0C3B-4040-2E33-9F7400B8ED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98826" y="7731928"/>
            <a:ext cx="561100" cy="725170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C4DF7207-0CAC-897F-94B1-5DBB03DD2728}"/>
              </a:ext>
            </a:extLst>
          </p:cNvPr>
          <p:cNvSpPr txBox="1"/>
          <p:nvPr/>
        </p:nvSpPr>
        <p:spPr>
          <a:xfrm>
            <a:off x="2874812" y="7991360"/>
            <a:ext cx="731122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Cost</a:t>
            </a:r>
            <a:endParaRPr kumimoji="0" lang="vi-V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43BA6F72-0D2A-1C31-5686-D5B6027A27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64706" y="8797392"/>
            <a:ext cx="561100" cy="725170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6BF63FC5-4CBA-E601-E110-29F588979171}"/>
              </a:ext>
            </a:extLst>
          </p:cNvPr>
          <p:cNvSpPr txBox="1"/>
          <p:nvPr/>
        </p:nvSpPr>
        <p:spPr>
          <a:xfrm>
            <a:off x="2840692" y="9007396"/>
            <a:ext cx="7311229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886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5" grpId="0"/>
      <p:bldP spid="8" grpId="0"/>
      <p:bldP spid="10" grpId="0"/>
      <p:bldP spid="14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561154" y="1616466"/>
            <a:ext cx="10959698" cy="240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50" b="1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lang="en-US" sz="695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6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695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6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695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6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695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6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6950" b="1" err="1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lang="en-US" sz="6950" b="1">
                <a:solidFill>
                  <a:srgbClr val="FFFFFF"/>
                </a:solidFill>
                <a:latin typeface="Arial"/>
                <a:cs typeface="Arial"/>
              </a:rPr>
              <a:t> Power BI</a:t>
            </a:r>
            <a:endParaRPr lang="en-US" sz="6999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Hình ảnh 8" descr="Ảnh có chứa màu vàng, ảnh chụp màn hình, thiết kế&#10;&#10;Mô tả được tự động tạo">
            <a:extLst>
              <a:ext uri="{FF2B5EF4-FFF2-40B4-BE49-F238E27FC236}">
                <a16:creationId xmlns:a16="http://schemas.microsoft.com/office/drawing/2014/main" id="{525A6863-2D16-33D9-85CA-C32A5E392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911" y="4262433"/>
            <a:ext cx="7587342" cy="45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4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36286" y="8895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371353"/>
            <a:ext cx="16175120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3.1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Đưa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Power BI </a:t>
            </a:r>
            <a:endParaRPr 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anose="020B0604020202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73546AA-9729-FF89-94F2-9F2B442A38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3689" y="2032086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2F4564F-7C29-0A0D-A729-E085D4C62A07}"/>
              </a:ext>
            </a:extLst>
          </p:cNvPr>
          <p:cNvSpPr txBox="1"/>
          <p:nvPr/>
        </p:nvSpPr>
        <p:spPr>
          <a:xfrm>
            <a:off x="2072247" y="2172239"/>
            <a:ext cx="927116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  <a:defRPr/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đưa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mối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endParaRPr lang="vi-VN" sz="2800"/>
          </a:p>
        </p:txBody>
      </p:sp>
      <p:pic>
        <p:nvPicPr>
          <p:cNvPr id="20" name="Hình ảnh 19" descr="Ảnh có chứa văn bản, ảnh chụp màn hình, biểu đồ, Kế hoạch&#10;&#10;Mô tả được tự động tạo">
            <a:extLst>
              <a:ext uri="{FF2B5EF4-FFF2-40B4-BE49-F238E27FC236}">
                <a16:creationId xmlns:a16="http://schemas.microsoft.com/office/drawing/2014/main" id="{8492C8D9-2894-7A40-5719-82BDA5E42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089" y="3079398"/>
            <a:ext cx="12427665" cy="699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3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659898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05893" y="756117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166257"/>
            <a:ext cx="5275385" cy="4114800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846417F3-7FD1-5A67-F0B7-369ED125DD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23679" y="2129767"/>
            <a:ext cx="561100" cy="725170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205D4786-218F-7838-C34C-85D8698FAF65}"/>
              </a:ext>
            </a:extLst>
          </p:cNvPr>
          <p:cNvSpPr txBox="1"/>
          <p:nvPr/>
        </p:nvSpPr>
        <p:spPr>
          <a:xfrm>
            <a:off x="8398807" y="2215491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suất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chiến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dịch</a:t>
            </a:r>
            <a:endParaRPr lang="vi-VN" sz="280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0DCFDD3-D70C-6149-422B-58883CE547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6250" y="3907768"/>
            <a:ext cx="561100" cy="72517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DEBF1B0-C433-1018-711D-387C0AF861FE}"/>
              </a:ext>
            </a:extLst>
          </p:cNvPr>
          <p:cNvSpPr txBox="1"/>
          <p:nvPr/>
        </p:nvSpPr>
        <p:spPr>
          <a:xfrm>
            <a:off x="8471378" y="4084207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So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sánh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nền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tảng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C62AF675-077A-A897-517A-1B644AC1DD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6250" y="5994197"/>
            <a:ext cx="561100" cy="725170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39748CF2-2099-F35E-938A-523F47532AB2}"/>
              </a:ext>
            </a:extLst>
          </p:cNvPr>
          <p:cNvSpPr txBox="1"/>
          <p:nvPr/>
        </p:nvSpPr>
        <p:spPr>
          <a:xfrm>
            <a:off x="8471378" y="6170634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cáo</a:t>
            </a:r>
            <a:endParaRPr lang="vi-VN" sz="2800" err="1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70F7EA0-47FC-006D-F4C2-93DF474FA9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6249" y="8207625"/>
            <a:ext cx="561100" cy="72517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2E687ED3-9E3F-A33B-5A13-37A543D56CCD}"/>
              </a:ext>
            </a:extLst>
          </p:cNvPr>
          <p:cNvSpPr txBox="1"/>
          <p:nvPr/>
        </p:nvSpPr>
        <p:spPr>
          <a:xfrm>
            <a:off x="8471377" y="8365919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bổ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sách</a:t>
            </a:r>
            <a:endParaRPr lang="vi-VN" sz="2800" err="1"/>
          </a:p>
        </p:txBody>
      </p:sp>
      <p:pic>
        <p:nvPicPr>
          <p:cNvPr id="12" name="Hình ảnh 11" descr="Ảnh có chứa văn bản, ảnh chụp màn hình, Phông chữ, Đồ họa&#10;&#10;Mô tả được tự động tạo">
            <a:extLst>
              <a:ext uri="{FF2B5EF4-FFF2-40B4-BE49-F238E27FC236}">
                <a16:creationId xmlns:a16="http://schemas.microsoft.com/office/drawing/2014/main" id="{A10A10D4-5D16-3D9E-B8E4-F9D9DC79D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60000">
            <a:off x="1927662" y="3321935"/>
            <a:ext cx="1953130" cy="903216"/>
          </a:xfrm>
          <a:prstGeom prst="rect">
            <a:avLst/>
          </a:prstGeom>
        </p:spPr>
      </p:pic>
      <p:pic>
        <p:nvPicPr>
          <p:cNvPr id="15" name="Hình ảnh 14" descr="Ảnh có chứa vòng tròn, ảnh chụp màn hình, Đồ họa, tác phẩm nghệ thuật&#10;&#10;Mô tả được tự động tạo">
            <a:extLst>
              <a:ext uri="{FF2B5EF4-FFF2-40B4-BE49-F238E27FC236}">
                <a16:creationId xmlns:a16="http://schemas.microsoft.com/office/drawing/2014/main" id="{B06F4CE1-1ED4-29A0-7E9A-BAE582ED2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60000">
            <a:off x="814117" y="5481066"/>
            <a:ext cx="2207098" cy="1481469"/>
          </a:xfrm>
          <a:prstGeom prst="rect">
            <a:avLst/>
          </a:prstGeom>
        </p:spPr>
      </p:pic>
      <p:pic>
        <p:nvPicPr>
          <p:cNvPr id="16" name="Hình ảnh 15" descr="Ảnh có chứa Đồ họa, biểu tượng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0DB554FB-F047-EA5C-FBA7-81B3605F2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5522021" y="3521024"/>
            <a:ext cx="1012784" cy="1030319"/>
          </a:xfrm>
          <a:prstGeom prst="rect">
            <a:avLst/>
          </a:prstGeom>
        </p:spPr>
      </p:pic>
      <p:pic>
        <p:nvPicPr>
          <p:cNvPr id="17" name="Hình ảnh 16" descr="Ảnh có chứa Đồ họa, thiết kế đồ họa, hình mẫu, minh họa&#10;&#10;Mô tả được tự động tạo">
            <a:extLst>
              <a:ext uri="{FF2B5EF4-FFF2-40B4-BE49-F238E27FC236}">
                <a16:creationId xmlns:a16="http://schemas.microsoft.com/office/drawing/2014/main" id="{BBD991EF-C363-69F9-C31C-D89DF3BF3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219" y="5794074"/>
            <a:ext cx="1276710" cy="846899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1062682" y="4330052"/>
            <a:ext cx="6014962" cy="110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lang="vi-VN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DE0C2B9-C4D9-EE0E-3B84-B9DF4695CDDA}"/>
              </a:ext>
            </a:extLst>
          </p:cNvPr>
          <p:cNvSpPr txBox="1"/>
          <p:nvPr/>
        </p:nvSpPr>
        <p:spPr>
          <a:xfrm>
            <a:off x="992558" y="753260"/>
            <a:ext cx="16175120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3.2 Ý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tưởng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63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1" grpId="0"/>
      <p:bldP spid="14" grpId="0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659898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57313" y="18143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15776" y="-2039257"/>
            <a:ext cx="5275385" cy="4114800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846417F3-7FD1-5A67-F0B7-369ED125DD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48958" y="2029713"/>
            <a:ext cx="561100" cy="725170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205D4786-218F-7838-C34C-85D8698FAF65}"/>
              </a:ext>
            </a:extLst>
          </p:cNvPr>
          <p:cNvSpPr txBox="1"/>
          <p:nvPr/>
        </p:nvSpPr>
        <p:spPr>
          <a:xfrm>
            <a:off x="8324086" y="2188008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mức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độ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tương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tác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người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dùng</a:t>
            </a:r>
            <a:endParaRPr lang="vi-VN" sz="2800" err="1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0DCFDD3-D70C-6149-422B-58883CE547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48958" y="3880285"/>
            <a:ext cx="561100" cy="72517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DEBF1B0-C433-1018-711D-387C0AF861FE}"/>
              </a:ext>
            </a:extLst>
          </p:cNvPr>
          <p:cNvSpPr txBox="1"/>
          <p:nvPr/>
        </p:nvSpPr>
        <p:spPr>
          <a:xfrm>
            <a:off x="8324086" y="4056724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hiệu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quả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chi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phí</a:t>
            </a:r>
            <a:endParaRPr lang="vi-VN" sz="2800" err="1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C62AF675-077A-A897-517A-1B644AC1DD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48958" y="5930428"/>
            <a:ext cx="561100" cy="725170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39748CF2-2099-F35E-938A-523F47532AB2}"/>
              </a:ext>
            </a:extLst>
          </p:cNvPr>
          <p:cNvSpPr txBox="1"/>
          <p:nvPr/>
        </p:nvSpPr>
        <p:spPr>
          <a:xfrm>
            <a:off x="8324086" y="6106865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số</a:t>
            </a:r>
            <a:endParaRPr lang="vi-VN" sz="2800" err="1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70F7EA0-47FC-006D-F4C2-93DF474FA9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48957" y="8180142"/>
            <a:ext cx="561100" cy="72517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2E687ED3-9E3F-A33B-5A13-37A543D56CCD}"/>
              </a:ext>
            </a:extLst>
          </p:cNvPr>
          <p:cNvSpPr txBox="1"/>
          <p:nvPr/>
        </p:nvSpPr>
        <p:spPr>
          <a:xfrm>
            <a:off x="8324085" y="8338436"/>
            <a:ext cx="11412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So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sánh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tiêu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số</a:t>
            </a:r>
            <a:endParaRPr lang="vi-VN" sz="2800"/>
          </a:p>
        </p:txBody>
      </p:sp>
      <p:pic>
        <p:nvPicPr>
          <p:cNvPr id="17" name="Hình ảnh 16" descr="Ảnh có chứa ảnh chụp màn hình, văn bản, thiết kế&#10;&#10;Mô tả được tự động tạo">
            <a:extLst>
              <a:ext uri="{FF2B5EF4-FFF2-40B4-BE49-F238E27FC236}">
                <a16:creationId xmlns:a16="http://schemas.microsoft.com/office/drawing/2014/main" id="{0B702FFF-A417-480F-85F7-5D19E7484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">
            <a:off x="548463" y="2973383"/>
            <a:ext cx="1557068" cy="1069043"/>
          </a:xfrm>
          <a:prstGeom prst="rect">
            <a:avLst/>
          </a:prstGeom>
        </p:spPr>
      </p:pic>
      <p:pic>
        <p:nvPicPr>
          <p:cNvPr id="19" name="Hình ảnh 18" descr="Ảnh có chứa Đồ họa, Phông chữ, biểu tượng, thiết kế đồ họa&#10;&#10;Mô tả được tự động tạo">
            <a:extLst>
              <a:ext uri="{FF2B5EF4-FFF2-40B4-BE49-F238E27FC236}">
                <a16:creationId xmlns:a16="http://schemas.microsoft.com/office/drawing/2014/main" id="{CB3AB1D9-CB2F-234C-ACEB-47CB26B94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0036" y="2671579"/>
            <a:ext cx="1921175" cy="1123232"/>
          </a:xfrm>
          <a:prstGeom prst="rect">
            <a:avLst/>
          </a:prstGeom>
        </p:spPr>
      </p:pic>
      <p:pic>
        <p:nvPicPr>
          <p:cNvPr id="25" name="Hình ảnh 24" descr="Ảnh có chứa văn bản, vòng tròn, ảnh chụp màn hình, biểu tượng&#10;&#10;Mô tả được tự động tạo">
            <a:extLst>
              <a:ext uri="{FF2B5EF4-FFF2-40B4-BE49-F238E27FC236}">
                <a16:creationId xmlns:a16="http://schemas.microsoft.com/office/drawing/2014/main" id="{92D67316-0BDE-A11E-53AE-1329E38D2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089" y="5413657"/>
            <a:ext cx="1711798" cy="1514280"/>
          </a:xfrm>
          <a:prstGeom prst="rect">
            <a:avLst/>
          </a:prstGeom>
        </p:spPr>
      </p:pic>
      <p:pic>
        <p:nvPicPr>
          <p:cNvPr id="26" name="Hình ảnh 25" descr="Ảnh có chứa văn bản, trang phục, thiết kế đồ họa, Đồ họa&#10;&#10;Mô tả được tự động tạo">
            <a:extLst>
              <a:ext uri="{FF2B5EF4-FFF2-40B4-BE49-F238E27FC236}">
                <a16:creationId xmlns:a16="http://schemas.microsoft.com/office/drawing/2014/main" id="{AFF4116A-565A-1F0F-9168-8CD39D398C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60000">
            <a:off x="4192026" y="5708617"/>
            <a:ext cx="1923691" cy="1411276"/>
          </a:xfrm>
          <a:prstGeom prst="rect">
            <a:avLst/>
          </a:prstGeom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BCC17041-3589-0D23-90D8-C774DE89B2E3}"/>
              </a:ext>
            </a:extLst>
          </p:cNvPr>
          <p:cNvSpPr txBox="1"/>
          <p:nvPr/>
        </p:nvSpPr>
        <p:spPr>
          <a:xfrm>
            <a:off x="1062682" y="4330052"/>
            <a:ext cx="6014962" cy="1100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lang="vi-VN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B24E4DC-C259-F434-30F9-80C6FD4A7D85}"/>
              </a:ext>
            </a:extLst>
          </p:cNvPr>
          <p:cNvSpPr txBox="1"/>
          <p:nvPr/>
        </p:nvSpPr>
        <p:spPr>
          <a:xfrm>
            <a:off x="992558" y="753260"/>
            <a:ext cx="16175120" cy="105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3.2 Ý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tưởng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60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1" grpId="0"/>
      <p:bldP spid="14" grpId="0"/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57313" y="18143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15776" y="-2039257"/>
            <a:ext cx="5275385" cy="41148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B24E4DC-C259-F434-30F9-80C6FD4A7D85}"/>
              </a:ext>
            </a:extLst>
          </p:cNvPr>
          <p:cNvSpPr txBox="1"/>
          <p:nvPr/>
        </p:nvSpPr>
        <p:spPr>
          <a:xfrm>
            <a:off x="7043614" y="3378473"/>
            <a:ext cx="10294930" cy="2316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3.3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dựng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4000" b="1">
                <a:solidFill>
                  <a:srgbClr val="FFFFFF"/>
                </a:solidFill>
                <a:latin typeface="Arial"/>
                <a:cs typeface="Arial"/>
              </a:rPr>
              <a:t> Dashboard</a:t>
            </a:r>
            <a:endParaRPr lang="en-US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anose="020B0604020202020204" pitchFamily="34" charset="0"/>
            </a:endParaRPr>
          </a:p>
        </p:txBody>
      </p:sp>
      <p:pic>
        <p:nvPicPr>
          <p:cNvPr id="1026" name="Picture 2" descr="Dashboard - Free seo and web icons">
            <a:extLst>
              <a:ext uri="{FF2B5EF4-FFF2-40B4-BE49-F238E27FC236}">
                <a16:creationId xmlns:a16="http://schemas.microsoft.com/office/drawing/2014/main" id="{522555A5-7F75-8127-8162-D650BF60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6" y="27051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143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451140" y="0"/>
            <a:ext cx="13385721" cy="5143500"/>
            <a:chOff x="0" y="0"/>
            <a:chExt cx="17847628" cy="6858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89" b="5189"/>
            <a:stretch>
              <a:fillRect/>
            </a:stretch>
          </p:blipFill>
          <p:spPr>
            <a:xfrm>
              <a:off x="0" y="0"/>
              <a:ext cx="17847628" cy="68580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A572A-4027-A369-DE58-09B2F0212449}"/>
              </a:ext>
            </a:extLst>
          </p:cNvPr>
          <p:cNvSpPr txBox="1"/>
          <p:nvPr/>
        </p:nvSpPr>
        <p:spPr>
          <a:xfrm>
            <a:off x="857250" y="5507942"/>
            <a:ext cx="16573500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 startAt="4"/>
            </a:pP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5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12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A572A-4027-A369-DE58-09B2F0212449}"/>
              </a:ext>
            </a:extLst>
          </p:cNvPr>
          <p:cNvSpPr txBox="1"/>
          <p:nvPr/>
        </p:nvSpPr>
        <p:spPr>
          <a:xfrm>
            <a:off x="611647" y="760"/>
            <a:ext cx="16573500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 startAt="4"/>
            </a:pP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5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60D1E4A-404E-9FA9-AE28-EA8BA08FF736}"/>
              </a:ext>
            </a:extLst>
          </p:cNvPr>
          <p:cNvSpPr txBox="1"/>
          <p:nvPr/>
        </p:nvSpPr>
        <p:spPr>
          <a:xfrm>
            <a:off x="1084433" y="1854305"/>
            <a:ext cx="16874836" cy="8433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solidFill>
                  <a:srgbClr val="FFFFFF"/>
                </a:solidFill>
                <a:latin typeface="Arial"/>
                <a:cs typeface="Segoe UI"/>
              </a:rPr>
              <a:t>Mục tiêu: </a:t>
            </a:r>
            <a:r>
              <a:rPr lang="vi-VN" sz="2800">
                <a:solidFill>
                  <a:srgbClr val="FFFFFF"/>
                </a:solidFill>
                <a:latin typeface="Arial"/>
                <a:cs typeface="Segoe UI"/>
              </a:rPr>
              <a:t> Hiểu rõ quá trình nghiên cứu và xây dựng hệ thống kinh doanh thông minh trong lĩnh vực marketing.</a:t>
            </a:r>
            <a:r>
              <a:rPr lang="vi-VN" sz="2800">
                <a:latin typeface="Arial"/>
                <a:cs typeface="Segoe UI"/>
              </a:rPr>
              <a:t>​</a:t>
            </a:r>
          </a:p>
          <a:p>
            <a:r>
              <a:rPr lang="vi-VN" sz="2800">
                <a:latin typeface="Arial"/>
                <a:cs typeface="Segoe UI"/>
              </a:rPr>
              <a:t>​</a:t>
            </a:r>
          </a:p>
          <a:p>
            <a:r>
              <a:rPr lang="vi-VN" sz="2800" b="1">
                <a:solidFill>
                  <a:srgbClr val="FFFFFF"/>
                </a:solidFill>
                <a:latin typeface="Arial"/>
                <a:cs typeface="Segoe UI"/>
              </a:rPr>
              <a:t>Quy trình nghiên cứu và xây dựng hệ thống: </a:t>
            </a:r>
            <a:r>
              <a:rPr lang="en-US" sz="2800">
                <a:latin typeface="Arial"/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Xác định bài toán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Phân tích dữ liệu và ý tưởng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Phân tích chi tiết và phát triển ý tưởng phân tích quan trọng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r>
              <a:rPr lang="vi-VN" sz="2800">
                <a:latin typeface="Arial"/>
                <a:cs typeface="Segoe UI"/>
              </a:rPr>
              <a:t>​</a:t>
            </a:r>
          </a:p>
          <a:p>
            <a:r>
              <a:rPr lang="vi-VN" sz="2800" b="1">
                <a:solidFill>
                  <a:srgbClr val="FFFFFF"/>
                </a:solidFill>
                <a:latin typeface="Arial"/>
                <a:cs typeface="Segoe UI"/>
              </a:rPr>
              <a:t>Áp dụng trong Power BI:</a:t>
            </a:r>
            <a:r>
              <a:rPr lang="en-US" sz="2800">
                <a:latin typeface="Arial"/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Xây dựng Dashboard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Phân tích dữ liệu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Tạo các báo cáo chi tiết 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r>
              <a:rPr lang="vi-VN" sz="2800">
                <a:latin typeface="Arial"/>
                <a:cs typeface="Segoe UI"/>
              </a:rPr>
              <a:t>​</a:t>
            </a:r>
          </a:p>
          <a:p>
            <a:r>
              <a:rPr lang="vi-VN" sz="2800" b="1">
                <a:solidFill>
                  <a:srgbClr val="FFFFFF"/>
                </a:solidFill>
                <a:latin typeface="Arial"/>
                <a:cs typeface="Segoe UI"/>
              </a:rPr>
              <a:t>Báo cáo phân tích:</a:t>
            </a:r>
            <a:r>
              <a:rPr lang="en-US" sz="2800">
                <a:latin typeface="Arial"/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Cung cấp cái nhìn tổng quan về hiệu suất của các chiến dịch quảng cáo trên nhiều nền tảng khác nhau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So sánh với mục tiêu doanh số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vi-VN" sz="2800">
                <a:solidFill>
                  <a:srgbClr val="FFFFFF"/>
                </a:solidFill>
                <a:latin typeface="Arial"/>
                <a:cs typeface="Arial"/>
              </a:rPr>
              <a:t>Đưa ra quyết định chiến lược và tối ưu hóa chiến dịch marketing để đạt được lợi nhuận tối đa</a:t>
            </a:r>
            <a:r>
              <a:rPr lang="en-US" sz="2800">
                <a:latin typeface="Arial"/>
                <a:cs typeface="Arial"/>
              </a:rPr>
              <a:t>​</a:t>
            </a:r>
          </a:p>
          <a:p>
            <a:r>
              <a:rPr lang="en-US">
                <a:latin typeface="Calibri"/>
                <a:cs typeface="Segoe UI"/>
              </a:rPr>
              <a:t>​</a:t>
            </a:r>
            <a:br>
              <a:rPr lang="en-US">
                <a:latin typeface="Calibri"/>
                <a:cs typeface="Segoe UI"/>
              </a:rPr>
            </a:b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vi-VN" sz="1200">
                <a:latin typeface="Arial"/>
                <a:cs typeface="Segoe UI"/>
              </a:rPr>
              <a:t>​</a:t>
            </a:r>
          </a:p>
          <a:p>
            <a:r>
              <a:rPr lang="vi-VN">
                <a:latin typeface="Arial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3402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A572A-4027-A369-DE58-09B2F0212449}"/>
              </a:ext>
            </a:extLst>
          </p:cNvPr>
          <p:cNvSpPr txBox="1"/>
          <p:nvPr/>
        </p:nvSpPr>
        <p:spPr>
          <a:xfrm>
            <a:off x="611647" y="760"/>
            <a:ext cx="16573500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1028700" algn="ctr">
              <a:lnSpc>
                <a:spcPct val="150000"/>
              </a:lnSpc>
              <a:buFont typeface="+mj-lt"/>
              <a:buAutoNum type="romanUcPeriod" startAt="4"/>
            </a:pP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5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60D1E4A-404E-9FA9-AE28-EA8BA08FF736}"/>
              </a:ext>
            </a:extLst>
          </p:cNvPr>
          <p:cNvSpPr txBox="1"/>
          <p:nvPr/>
        </p:nvSpPr>
        <p:spPr>
          <a:xfrm>
            <a:off x="1084433" y="2062123"/>
            <a:ext cx="16874836" cy="7417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sz="2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Tối ưu hóa Chiến dịch Quảng cáo:</a:t>
            </a:r>
            <a:endParaRPr lang="vi-VN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Phân tích hiệu suất chi tiết của các chiến dịch quảng cáo trên nhiều nền tảng.</a:t>
            </a:r>
            <a:endParaRPr lang="vi-VN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Xác định và loại bỏ các chiến dịch không hiệu quả.</a:t>
            </a: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Tối ưu hóa phân bổ ngân sách để tăng hiệu suất chiến dịch.</a:t>
            </a:r>
            <a:endParaRPr lang="vi-VN" sz="28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sz="2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Hiểu Rõ Người Dùng và Thị Trường:</a:t>
            </a:r>
            <a:endParaRPr lang="en-US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Phân tích mức độ tương tác của người dùng với các quảng cáo và nền tảng khác nhau.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Phân tích thời vụ và xu hướng để định rõ các thời điểm có hiệu suất cao nhất.</a:t>
            </a:r>
            <a:endParaRPr lang="vi-VN" sz="28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sz="2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Nâng cao Hiệu quả Chi phí và Doanh số:</a:t>
            </a:r>
            <a:endParaRPr lang="vi-VN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So sánh doanh số thực tế với mục tiêu doanh số để đánh giá hiệu suất.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Phân tích chi phí và doanh số để tìm ra các cơ hội tối ưu hóa.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sz="2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Xây dựng Báo cáo và </a:t>
            </a:r>
            <a:r>
              <a:rPr lang="vi-VN" sz="28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Dashboard</a:t>
            </a:r>
            <a:r>
              <a:rPr lang="vi-VN" sz="2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: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Tạo ra các báo cáo phân tích chi tiết và đa chiều trong </a:t>
            </a:r>
            <a:r>
              <a:rPr lang="vi-VN" sz="28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Power</a:t>
            </a: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 BI.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Cung cấp cái nhìn tổng quan về hiệu suất của các chiến dịch quảng cáo và nền tảng khác nhau.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vi-VN" sz="2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Quyết định Chiến lược và Tối ưu hóa: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Dựa trên các phân tích, đưa ra các quyết định chiến lược để tối ưu hóa chiến dịch </a:t>
            </a:r>
            <a:r>
              <a:rPr lang="vi-VN" sz="28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marketing</a:t>
            </a: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.</a:t>
            </a:r>
            <a:endParaRPr lang="vi-VN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vi-VN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Đề xuất các hướng phát triển tiếp theo để nâng cao hiệu suất và lợi nhuận.</a:t>
            </a:r>
            <a:endParaRPr lang="vi-VN" sz="2800">
              <a:solidFill>
                <a:schemeClr val="bg1"/>
              </a:solidFill>
              <a:latin typeface="Arial"/>
              <a:cs typeface="Arial"/>
            </a:endParaRPr>
          </a:p>
          <a:p>
            <a:endParaRPr lang="vi-VN" sz="2800">
              <a:latin typeface="Arial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0146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659898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57313" y="18143"/>
            <a:ext cx="1912544" cy="15182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15776" y="-2039257"/>
            <a:ext cx="5275385" cy="4114800"/>
          </a:xfrm>
          <a:prstGeom prst="rect">
            <a:avLst/>
          </a:prstGeom>
        </p:spPr>
      </p:pic>
      <p:pic>
        <p:nvPicPr>
          <p:cNvPr id="9" name="Hình ảnh 8" descr="Thank-you - vinhomes imperia hải phòng">
            <a:extLst>
              <a:ext uri="{FF2B5EF4-FFF2-40B4-BE49-F238E27FC236}">
                <a16:creationId xmlns:a16="http://schemas.microsoft.com/office/drawing/2014/main" id="{914C9F29-1659-8E2D-4F15-1122DD7A4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71" y="2064657"/>
            <a:ext cx="10472057" cy="77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55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46060" y="0"/>
            <a:ext cx="1912544" cy="15182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3992" y="0"/>
            <a:ext cx="5571554" cy="10362845"/>
            <a:chOff x="0" y="0"/>
            <a:chExt cx="912726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5811" r="7607"/>
            <a:stretch>
              <a:fillRect/>
            </a:stretch>
          </p:blipFill>
          <p:spPr>
            <a:xfrm>
              <a:off x="0" y="0"/>
              <a:ext cx="9127262" cy="137160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90749" y="8242136"/>
            <a:ext cx="4460184" cy="34789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343943" y="742458"/>
            <a:ext cx="985838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endParaRPr lang="en-US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42531" y="2087896"/>
            <a:ext cx="11084065" cy="48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nghệ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thông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tin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đã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thâm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nhập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vào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hầu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hết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mọi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lĩnh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vực</a:t>
            </a:r>
            <a:endParaRPr lang="vi-VN" b="1">
              <a:solidFill>
                <a:schemeClr val="bg1"/>
              </a:solidFill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5193856-AFBF-114D-E394-7DAE0A8C5DF6}"/>
              </a:ext>
            </a:extLst>
          </p:cNvPr>
          <p:cNvSpPr txBox="1"/>
          <p:nvPr/>
        </p:nvSpPr>
        <p:spPr>
          <a:xfrm>
            <a:off x="7343944" y="3515247"/>
            <a:ext cx="11095018" cy="102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Phân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tích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xử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lý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lượng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nhanh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chóng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chất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lượng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mang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lại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lợi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thế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cạnh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tranh</a:t>
            </a:r>
            <a:endParaRPr lang="vi-VN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ED23BE3C-EE17-2788-B50B-4B39B10A54A7}"/>
              </a:ext>
            </a:extLst>
          </p:cNvPr>
          <p:cNvSpPr txBox="1"/>
          <p:nvPr/>
        </p:nvSpPr>
        <p:spPr>
          <a:xfrm>
            <a:off x="7343943" y="5113228"/>
            <a:ext cx="10814660" cy="48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Xu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hướng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mới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nhất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trong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kinh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là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kiểm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soát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được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liệu</a:t>
            </a:r>
            <a:endParaRPr lang="en-US" sz="2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E3C26F9A-F6FD-E7D1-ED06-9D96027868B5}"/>
              </a:ext>
            </a:extLst>
          </p:cNvPr>
          <p:cNvSpPr txBox="1"/>
          <p:nvPr/>
        </p:nvSpPr>
        <p:spPr>
          <a:xfrm>
            <a:off x="7342531" y="6467502"/>
            <a:ext cx="12662492" cy="48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BI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đã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trở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thành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phần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không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thể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thiếu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trong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nghiệp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vi-VN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4B196EA1-E73F-E76E-383C-CD507BC308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16550" y="2023038"/>
            <a:ext cx="561100" cy="725170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CEC80886-03D2-BFC9-711A-E98CA53A02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03653" y="3525416"/>
            <a:ext cx="561100" cy="725170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185BDCB5-4D90-0E50-A243-CA59EED227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481429" y="5007580"/>
            <a:ext cx="561100" cy="725170"/>
          </a:xfrm>
          <a:prstGeom prst="rect">
            <a:avLst/>
          </a:prstGeom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CC219F37-77A7-84B3-E750-F2A45B7404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481429" y="6370074"/>
            <a:ext cx="561100" cy="72517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A5B15EDB-01A4-635A-34F6-922E21F5A6BA}"/>
              </a:ext>
            </a:extLst>
          </p:cNvPr>
          <p:cNvSpPr txBox="1"/>
          <p:nvPr/>
        </p:nvSpPr>
        <p:spPr>
          <a:xfrm>
            <a:off x="7342531" y="9072812"/>
            <a:ext cx="12662492" cy="48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BI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còn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có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thể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gọi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là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hệ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thống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hỗ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trợ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quyết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định</a:t>
            </a:r>
            <a:endParaRPr lang="vi-VN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F6B05812-0020-9F86-F19A-0135A960F795}"/>
              </a:ext>
            </a:extLst>
          </p:cNvPr>
          <p:cNvSpPr txBox="1"/>
          <p:nvPr/>
        </p:nvSpPr>
        <p:spPr>
          <a:xfrm>
            <a:off x="7342531" y="7732568"/>
            <a:ext cx="12662492" cy="48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BI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xuất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hiện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ở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nhiều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lĩnh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chemeClr val="bg1"/>
                </a:solidFill>
                <a:latin typeface="Arial"/>
                <a:cs typeface="Arial"/>
              </a:rPr>
              <a:t>vực</a:t>
            </a:r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vi-VN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31011162-63B4-C355-BBB5-F6661B3CAB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481429" y="7635130"/>
            <a:ext cx="561100" cy="725170"/>
          </a:xfrm>
          <a:prstGeom prst="rect">
            <a:avLst/>
          </a:prstGeom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9B1141C2-7D2B-1D66-26F8-1D0764166A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486675" y="8900186"/>
            <a:ext cx="561100" cy="72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1323" y="1523096"/>
            <a:ext cx="16249672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(BI)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tập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quá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nghệ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thiết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tin,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tin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tri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tri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hoạch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thúc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đẩy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/>
                <a:cs typeface="Arial"/>
              </a:rPr>
              <a:t>lợi</a:t>
            </a:r>
            <a:endParaRPr lang="en-US" sz="2800" b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DEBB360F-7407-4FA3-5700-44D5FBA9D2DE}"/>
              </a:ext>
            </a:extLst>
          </p:cNvPr>
          <p:cNvSpPr txBox="1"/>
          <p:nvPr/>
        </p:nvSpPr>
        <p:spPr>
          <a:xfrm>
            <a:off x="3939033" y="724046"/>
            <a:ext cx="1216620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endParaRPr lang="en-US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 shot of a chart&#10;&#10;Description automatically generated">
            <a:extLst>
              <a:ext uri="{FF2B5EF4-FFF2-40B4-BE49-F238E27FC236}">
                <a16:creationId xmlns:a16="http://schemas.microsoft.com/office/drawing/2014/main" id="{C2675E61-A995-1035-0822-EF47BD5224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01" y="3441132"/>
            <a:ext cx="8722317" cy="6196606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54D1CA55-F137-9F91-FFD6-C9EEB1DE84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3604718"/>
            <a:ext cx="561100" cy="72517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217A2F35-B8E8-857F-E22F-7C33AAA25C22}"/>
              </a:ext>
            </a:extLst>
          </p:cNvPr>
          <p:cNvSpPr txBox="1"/>
          <p:nvPr/>
        </p:nvSpPr>
        <p:spPr>
          <a:xfrm>
            <a:off x="2280361" y="3616087"/>
            <a:ext cx="67674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Thu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98CE78AD-243A-DB97-0AD5-85D8C2054D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4957548"/>
            <a:ext cx="561100" cy="725170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B6F83CFB-2909-242A-2123-A450811CBE3F}"/>
              </a:ext>
            </a:extLst>
          </p:cNvPr>
          <p:cNvSpPr txBox="1"/>
          <p:nvPr/>
        </p:nvSpPr>
        <p:spPr>
          <a:xfrm>
            <a:off x="2280361" y="4968917"/>
            <a:ext cx="652827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995A550A-97B0-D34B-96DE-C010FB7EC1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6310377"/>
            <a:ext cx="561100" cy="725170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15E7AC6B-79DF-F79E-6180-37FA1318E946}"/>
              </a:ext>
            </a:extLst>
          </p:cNvPr>
          <p:cNvSpPr txBox="1"/>
          <p:nvPr/>
        </p:nvSpPr>
        <p:spPr>
          <a:xfrm>
            <a:off x="2280361" y="6351243"/>
            <a:ext cx="67674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27614B3-C0E3-93CD-62C5-10B9859A3F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7663207"/>
            <a:ext cx="561100" cy="72517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F4FDADAC-6813-29EA-C445-15C9FDB6A756}"/>
              </a:ext>
            </a:extLst>
          </p:cNvPr>
          <p:cNvSpPr txBox="1"/>
          <p:nvPr/>
        </p:nvSpPr>
        <p:spPr>
          <a:xfrm>
            <a:off x="2268962" y="7692490"/>
            <a:ext cx="67674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4: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A3B40D52-74DD-E750-3E0D-0142F81655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9045534"/>
            <a:ext cx="561100" cy="725170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D1DB8E24-0F09-606C-5EE1-85E42F49D00C}"/>
              </a:ext>
            </a:extLst>
          </p:cNvPr>
          <p:cNvSpPr txBox="1"/>
          <p:nvPr/>
        </p:nvSpPr>
        <p:spPr>
          <a:xfrm>
            <a:off x="2305502" y="9050352"/>
            <a:ext cx="67674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5: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1323" y="1523096"/>
            <a:ext cx="16340387" cy="121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DEBB360F-7407-4FA3-5700-44D5FBA9D2DE}"/>
              </a:ext>
            </a:extLst>
          </p:cNvPr>
          <p:cNvSpPr txBox="1"/>
          <p:nvPr/>
        </p:nvSpPr>
        <p:spPr>
          <a:xfrm>
            <a:off x="1207093" y="810760"/>
            <a:ext cx="1661252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endParaRPr lang="en-US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9F8FDCE-D62D-1386-096B-3F35249675D4}"/>
              </a:ext>
            </a:extLst>
          </p:cNvPr>
          <p:cNvSpPr txBox="1"/>
          <p:nvPr/>
        </p:nvSpPr>
        <p:spPr>
          <a:xfrm>
            <a:off x="1939150" y="3382249"/>
            <a:ext cx="658863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46727C6-5994-058B-A3E9-3FDA7B2D4EFF}"/>
              </a:ext>
            </a:extLst>
          </p:cNvPr>
          <p:cNvSpPr txBox="1"/>
          <p:nvPr/>
        </p:nvSpPr>
        <p:spPr>
          <a:xfrm>
            <a:off x="1986871" y="4654812"/>
            <a:ext cx="658863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C79A5EDE-C036-7FEC-E87B-BE41D8CE790A}"/>
              </a:ext>
            </a:extLst>
          </p:cNvPr>
          <p:cNvSpPr txBox="1"/>
          <p:nvPr/>
        </p:nvSpPr>
        <p:spPr>
          <a:xfrm>
            <a:off x="1939149" y="5947948"/>
            <a:ext cx="658863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D26B4D8C-731F-A42F-56A4-4A42AB40DF1E}"/>
              </a:ext>
            </a:extLst>
          </p:cNvPr>
          <p:cNvSpPr txBox="1"/>
          <p:nvPr/>
        </p:nvSpPr>
        <p:spPr>
          <a:xfrm>
            <a:off x="1939149" y="7311981"/>
            <a:ext cx="748639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90" lvl="1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lòng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A1F03BAB-F07F-86B5-A528-02FC229E1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5771" y="3226522"/>
            <a:ext cx="561100" cy="725170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267CCD7C-0071-1F7F-45EB-438A7E40B2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8050" y="5778704"/>
            <a:ext cx="561100" cy="725170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D1233520-114E-F9FC-781A-57C8D59AC0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5771" y="4483919"/>
            <a:ext cx="561100" cy="725170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635C8B1-961E-23F4-E54F-CEF8A4A0F5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8050" y="7151784"/>
            <a:ext cx="561100" cy="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4532"/>
            <a:ext cx="7659558" cy="8216773"/>
            <a:chOff x="0" y="0"/>
            <a:chExt cx="10212745" cy="1095569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9703" r="19703"/>
            <a:stretch>
              <a:fillRect/>
            </a:stretch>
          </p:blipFill>
          <p:spPr>
            <a:xfrm>
              <a:off x="0" y="0"/>
              <a:ext cx="10212745" cy="1095569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0" y="3965004"/>
            <a:ext cx="8819535" cy="2356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5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8768755"/>
            <a:ext cx="1912544" cy="15182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75456" y="0"/>
            <a:ext cx="1912544" cy="15182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97633" y="-2057400"/>
            <a:ext cx="527538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20145" y="8242136"/>
            <a:ext cx="4460184" cy="347894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7875" y="2233504"/>
            <a:ext cx="9709575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(Digital Marketing)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044B14D-D16B-8381-2C1F-6D23B09082A0}"/>
              </a:ext>
            </a:extLst>
          </p:cNvPr>
          <p:cNvSpPr txBox="1"/>
          <p:nvPr/>
        </p:nvSpPr>
        <p:spPr>
          <a:xfrm>
            <a:off x="367875" y="925600"/>
            <a:ext cx="985838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4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3"/>
          <p:cNvGrpSpPr/>
          <p:nvPr/>
        </p:nvGrpSpPr>
        <p:grpSpPr>
          <a:xfrm>
            <a:off x="10401193" y="329635"/>
            <a:ext cx="7654136" cy="4638937"/>
            <a:chOff x="0" y="0"/>
            <a:chExt cx="10438216" cy="6185249"/>
          </a:xfrm>
        </p:grpSpPr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6"/>
            <a:srcRect t="5558" b="5558"/>
            <a:stretch>
              <a:fillRect/>
            </a:stretch>
          </p:blipFill>
          <p:spPr>
            <a:xfrm>
              <a:off x="0" y="0"/>
              <a:ext cx="10438216" cy="6185249"/>
            </a:xfrm>
            <a:prstGeom prst="rect">
              <a:avLst/>
            </a:prstGeom>
          </p:spPr>
        </p:pic>
      </p:grpSp>
      <p:grpSp>
        <p:nvGrpSpPr>
          <p:cNvPr id="13" name="Group 5"/>
          <p:cNvGrpSpPr/>
          <p:nvPr/>
        </p:nvGrpSpPr>
        <p:grpSpPr>
          <a:xfrm>
            <a:off x="10373362" y="5366582"/>
            <a:ext cx="7656814" cy="4638937"/>
            <a:chOff x="0" y="0"/>
            <a:chExt cx="10438216" cy="6185249"/>
          </a:xfrm>
        </p:grpSpPr>
        <p:pic>
          <p:nvPicPr>
            <p:cNvPr id="14" name="Picture 6"/>
            <p:cNvPicPr>
              <a:picLocks noChangeAspect="1"/>
            </p:cNvPicPr>
            <p:nvPr/>
          </p:nvPicPr>
          <p:blipFill>
            <a:blip r:embed="rId7"/>
            <a:srcRect t="2595" b="2595"/>
            <a:stretch>
              <a:fillRect/>
            </a:stretch>
          </p:blipFill>
          <p:spPr>
            <a:xfrm>
              <a:off x="0" y="0"/>
              <a:ext cx="10438216" cy="6185249"/>
            </a:xfrm>
            <a:prstGeom prst="rect">
              <a:avLst/>
            </a:prstGeom>
          </p:spPr>
        </p:pic>
      </p:grpSp>
      <p:pic>
        <p:nvPicPr>
          <p:cNvPr id="15" name="Picture 8">
            <a:extLst>
              <a:ext uri="{FF2B5EF4-FFF2-40B4-BE49-F238E27FC236}">
                <a16:creationId xmlns:a16="http://schemas.microsoft.com/office/drawing/2014/main" id="{655EF235-D938-16A3-0AC7-0E5EF47925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4446070"/>
            <a:ext cx="561100" cy="72517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C5C06CC4-4D79-D3FA-9331-6661A5F35841}"/>
              </a:ext>
            </a:extLst>
          </p:cNvPr>
          <p:cNvSpPr txBox="1"/>
          <p:nvPr/>
        </p:nvSpPr>
        <p:spPr>
          <a:xfrm>
            <a:off x="2280361" y="4598115"/>
            <a:ext cx="634928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60%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B072082F-6E15-84B0-CD91-F503140A8F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134067" y="5798900"/>
            <a:ext cx="561100" cy="725170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48AD4758-F46C-966A-D82F-1A6F191926A3}"/>
              </a:ext>
            </a:extLst>
          </p:cNvPr>
          <p:cNvSpPr txBox="1"/>
          <p:nvPr/>
        </p:nvSpPr>
        <p:spPr>
          <a:xfrm>
            <a:off x="3018909" y="5676919"/>
            <a:ext cx="703071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30%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4841B48-72E5-813A-73EF-D983084786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5518" y="7151729"/>
            <a:ext cx="561100" cy="725170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3CA7E1FB-179A-4EF3-AAED-E30A725D6F7A}"/>
              </a:ext>
            </a:extLst>
          </p:cNvPr>
          <p:cNvSpPr txBox="1"/>
          <p:nvPr/>
        </p:nvSpPr>
        <p:spPr>
          <a:xfrm>
            <a:off x="2280360" y="7306895"/>
            <a:ext cx="78286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gấp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2,8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Tùy chỉnh</PresentationFormat>
  <Slides>49</Slides>
  <Notes>3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49</vt:i4>
      </vt:variant>
    </vt:vector>
  </HeadingPairs>
  <TitlesOfParts>
    <vt:vector size="50" baseType="lpstr"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Nhi</dc:creator>
  <cp:revision>4</cp:revision>
  <dcterms:created xsi:type="dcterms:W3CDTF">2006-08-16T00:00:00Z</dcterms:created>
  <dcterms:modified xsi:type="dcterms:W3CDTF">2024-04-20T03:37:36Z</dcterms:modified>
  <dc:identifier>DAFg6GasK8Q</dc:identifier>
</cp:coreProperties>
</file>